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76" r:id="rId6"/>
    <p:sldMasterId id="2147483666" r:id="rId7"/>
    <p:sldMasterId id="2147483679" r:id="rId8"/>
  </p:sldMasterIdLst>
  <p:notesMasterIdLst>
    <p:notesMasterId r:id="rId21"/>
  </p:notesMasterIdLst>
  <p:sldIdLst>
    <p:sldId id="1582" r:id="rId9"/>
    <p:sldId id="1554" r:id="rId10"/>
    <p:sldId id="1589" r:id="rId11"/>
    <p:sldId id="640" r:id="rId12"/>
    <p:sldId id="1583" r:id="rId13"/>
    <p:sldId id="1584" r:id="rId14"/>
    <p:sldId id="677" r:id="rId15"/>
    <p:sldId id="1588" r:id="rId16"/>
    <p:sldId id="1585" r:id="rId17"/>
    <p:sldId id="1591" r:id="rId18"/>
    <p:sldId id="1590" r:id="rId19"/>
    <p:sldId id="15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8DC3"/>
    <a:srgbClr val="78A22F"/>
    <a:srgbClr val="E58E1A"/>
    <a:srgbClr val="232F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81056"/>
  </p:normalViewPr>
  <p:slideViewPr>
    <p:cSldViewPr snapToGrid="0" snapToObjects="1" showGuides="1">
      <p:cViewPr>
        <p:scale>
          <a:sx n="65" d="100"/>
          <a:sy n="65" d="100"/>
        </p:scale>
        <p:origin x="3192" y="7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ofnorthflorida-my.sharepoint.com/personal/n00027833_unf_edu/Documents/PORL/Projects/Active%20Projects/2022%20Nonprofit%20Center/Report/charts2.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E58E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Vital part of our economy</c:v>
                </c:pt>
                <c:pt idx="1">
                  <c:v>Make our community more desirable</c:v>
                </c:pt>
                <c:pt idx="2">
                  <c:v>Deliver services more efficiently than government</c:v>
                </c:pt>
              </c:strCache>
            </c:strRef>
          </c:cat>
          <c:val>
            <c:numRef>
              <c:f>Sheet1!$B$2:$B$4</c:f>
              <c:numCache>
                <c:formatCode>0%</c:formatCode>
                <c:ptCount val="3"/>
                <c:pt idx="0">
                  <c:v>0.78</c:v>
                </c:pt>
                <c:pt idx="1">
                  <c:v>0.78</c:v>
                </c:pt>
                <c:pt idx="2">
                  <c:v>0.81</c:v>
                </c:pt>
              </c:numCache>
            </c:numRef>
          </c:val>
          <c:extLst>
            <c:ext xmlns:c16="http://schemas.microsoft.com/office/drawing/2014/chart" uri="{C3380CC4-5D6E-409C-BE32-E72D297353CC}">
              <c16:uniqueId val="{00000000-F363-C746-B1BA-56405CF40713}"/>
            </c:ext>
          </c:extLst>
        </c:ser>
        <c:dLbls>
          <c:showLegendKey val="0"/>
          <c:showVal val="0"/>
          <c:showCatName val="0"/>
          <c:showSerName val="0"/>
          <c:showPercent val="0"/>
          <c:showBubbleSize val="0"/>
        </c:dLbls>
        <c:gapWidth val="182"/>
        <c:axId val="630429120"/>
        <c:axId val="630430768"/>
      </c:barChart>
      <c:catAx>
        <c:axId val="630429120"/>
        <c:scaling>
          <c:orientation val="minMax"/>
        </c:scaling>
        <c:delete val="1"/>
        <c:axPos val="l"/>
        <c:numFmt formatCode="General" sourceLinked="1"/>
        <c:majorTickMark val="none"/>
        <c:minorTickMark val="none"/>
        <c:tickLblPos val="nextTo"/>
        <c:crossAx val="630430768"/>
        <c:crosses val="autoZero"/>
        <c:auto val="1"/>
        <c:lblAlgn val="ctr"/>
        <c:lblOffset val="100"/>
        <c:noMultiLvlLbl val="0"/>
      </c:catAx>
      <c:valAx>
        <c:axId val="630430768"/>
        <c:scaling>
          <c:orientation val="minMax"/>
          <c:max val="1"/>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30429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c:v>
                </c:pt>
              </c:strCache>
            </c:strRef>
          </c:tx>
          <c:spPr>
            <a:solidFill>
              <a:srgbClr val="78A2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Government shoud provide more funding to nonprofits</c:v>
                </c:pt>
                <c:pt idx="1">
                  <c:v>Nonprofits are well-run</c:v>
                </c:pt>
                <c:pt idx="2">
                  <c:v>Working in the nonprofit sector is worthwhile career</c:v>
                </c:pt>
              </c:strCache>
            </c:strRef>
          </c:cat>
          <c:val>
            <c:numRef>
              <c:f>Sheet1!$B$2:$B$4</c:f>
              <c:numCache>
                <c:formatCode>0%</c:formatCode>
                <c:ptCount val="3"/>
                <c:pt idx="0">
                  <c:v>0.75</c:v>
                </c:pt>
                <c:pt idx="1">
                  <c:v>0.74</c:v>
                </c:pt>
                <c:pt idx="2">
                  <c:v>0.72</c:v>
                </c:pt>
              </c:numCache>
            </c:numRef>
          </c:val>
          <c:extLst>
            <c:ext xmlns:c16="http://schemas.microsoft.com/office/drawing/2014/chart" uri="{C3380CC4-5D6E-409C-BE32-E72D297353CC}">
              <c16:uniqueId val="{00000000-54AA-1345-9B1E-3B88D3970434}"/>
            </c:ext>
          </c:extLst>
        </c:ser>
        <c:dLbls>
          <c:showLegendKey val="0"/>
          <c:showVal val="0"/>
          <c:showCatName val="0"/>
          <c:showSerName val="0"/>
          <c:showPercent val="0"/>
          <c:showBubbleSize val="0"/>
        </c:dLbls>
        <c:gapWidth val="182"/>
        <c:axId val="628801584"/>
        <c:axId val="628803232"/>
      </c:barChart>
      <c:catAx>
        <c:axId val="628801584"/>
        <c:scaling>
          <c:orientation val="minMax"/>
        </c:scaling>
        <c:delete val="1"/>
        <c:axPos val="l"/>
        <c:numFmt formatCode="General" sourceLinked="1"/>
        <c:majorTickMark val="none"/>
        <c:minorTickMark val="none"/>
        <c:tickLblPos val="nextTo"/>
        <c:crossAx val="628803232"/>
        <c:crosses val="autoZero"/>
        <c:auto val="1"/>
        <c:lblAlgn val="ctr"/>
        <c:lblOffset val="100"/>
        <c:noMultiLvlLbl val="0"/>
      </c:catAx>
      <c:valAx>
        <c:axId val="628803232"/>
        <c:scaling>
          <c:orientation val="minMax"/>
          <c:max val="1"/>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880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Vital part of our economy</c:v>
                </c:pt>
                <c:pt idx="1">
                  <c:v>Make our community more desirable</c:v>
                </c:pt>
                <c:pt idx="2">
                  <c:v>Deliver services more efficiently than government</c:v>
                </c:pt>
                <c:pt idx="3">
                  <c:v>Government shoud provide more funding to nonprofits</c:v>
                </c:pt>
                <c:pt idx="4">
                  <c:v>Nonprofits are well-run</c:v>
                </c:pt>
              </c:strCache>
            </c:strRef>
          </c:cat>
          <c:val>
            <c:numRef>
              <c:f>Sheet1!$C$2:$C$6</c:f>
              <c:numCache>
                <c:formatCode>0%</c:formatCode>
                <c:ptCount val="5"/>
                <c:pt idx="0">
                  <c:v>0.67</c:v>
                </c:pt>
                <c:pt idx="1">
                  <c:v>0.69</c:v>
                </c:pt>
                <c:pt idx="2">
                  <c:v>0.67</c:v>
                </c:pt>
                <c:pt idx="3">
                  <c:v>0.39</c:v>
                </c:pt>
                <c:pt idx="4">
                  <c:v>0.55000000000000004</c:v>
                </c:pt>
              </c:numCache>
            </c:numRef>
          </c:val>
          <c:extLst>
            <c:ext xmlns:c16="http://schemas.microsoft.com/office/drawing/2014/chart" uri="{C3380CC4-5D6E-409C-BE32-E72D297353CC}">
              <c16:uniqueId val="{00000000-C413-2849-B6ED-C054A0911393}"/>
            </c:ext>
          </c:extLst>
        </c:ser>
        <c:ser>
          <c:idx val="1"/>
          <c:order val="1"/>
          <c:tx>
            <c:strRef>
              <c:f>Sheet1!$C$1</c:f>
              <c:strCache>
                <c:ptCount val="1"/>
                <c:pt idx="0">
                  <c:v>2011</c:v>
                </c:pt>
              </c:strCache>
            </c:strRef>
          </c:tx>
          <c:spPr>
            <a:solidFill>
              <a:srgbClr val="9C8D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Vital part of our economy</c:v>
                </c:pt>
                <c:pt idx="1">
                  <c:v>Make our community more desirable</c:v>
                </c:pt>
                <c:pt idx="2">
                  <c:v>Deliver services more efficiently than government</c:v>
                </c:pt>
                <c:pt idx="3">
                  <c:v>Government shoud provide more funding to nonprofits</c:v>
                </c:pt>
                <c:pt idx="4">
                  <c:v>Nonprofits are well-run</c:v>
                </c:pt>
              </c:strCache>
            </c:strRef>
          </c:cat>
          <c:val>
            <c:numRef>
              <c:f>Sheet1!$B$2:$B$6</c:f>
              <c:numCache>
                <c:formatCode>0%</c:formatCode>
                <c:ptCount val="5"/>
                <c:pt idx="0">
                  <c:v>0.78</c:v>
                </c:pt>
                <c:pt idx="1">
                  <c:v>0.78</c:v>
                </c:pt>
                <c:pt idx="2">
                  <c:v>0.81</c:v>
                </c:pt>
                <c:pt idx="3">
                  <c:v>0.75</c:v>
                </c:pt>
                <c:pt idx="4">
                  <c:v>0.74</c:v>
                </c:pt>
              </c:numCache>
            </c:numRef>
          </c:val>
          <c:extLst>
            <c:ext xmlns:c16="http://schemas.microsoft.com/office/drawing/2014/chart" uri="{C3380CC4-5D6E-409C-BE32-E72D297353CC}">
              <c16:uniqueId val="{00000001-C413-2849-B6ED-C054A0911393}"/>
            </c:ext>
          </c:extLst>
        </c:ser>
        <c:dLbls>
          <c:showLegendKey val="0"/>
          <c:showVal val="0"/>
          <c:showCatName val="0"/>
          <c:showSerName val="0"/>
          <c:showPercent val="0"/>
          <c:showBubbleSize val="0"/>
        </c:dLbls>
        <c:gapWidth val="219"/>
        <c:overlap val="-27"/>
        <c:axId val="630706608"/>
        <c:axId val="680904608"/>
      </c:barChart>
      <c:catAx>
        <c:axId val="630706608"/>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680904608"/>
        <c:crosses val="autoZero"/>
        <c:auto val="1"/>
        <c:lblAlgn val="ctr"/>
        <c:lblOffset val="100"/>
        <c:noMultiLvlLbl val="0"/>
      </c:catAx>
      <c:valAx>
        <c:axId val="6809046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3070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Garamond" panose="02020404030301010803" pitchFamily="18" charset="0"/>
                <a:ea typeface="+mn-ea"/>
                <a:cs typeface="+mn-cs"/>
              </a:defRPr>
            </a:pPr>
            <a:r>
              <a:rPr lang="en-US" sz="2000" b="1" dirty="0"/>
              <a:t>In the past</a:t>
            </a:r>
            <a:r>
              <a:rPr lang="en-US" sz="2000" b="1" baseline="0" dirty="0"/>
              <a:t> 12 months …</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2022</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Volunteered</c:v>
                </c:pt>
                <c:pt idx="1">
                  <c:v>Donated</c:v>
                </c:pt>
              </c:strCache>
            </c:strRef>
          </c:cat>
          <c:val>
            <c:numRef>
              <c:f>Sheet1!$C$2:$C$3</c:f>
              <c:numCache>
                <c:formatCode>0%</c:formatCode>
                <c:ptCount val="2"/>
                <c:pt idx="0">
                  <c:v>0.54</c:v>
                </c:pt>
                <c:pt idx="1">
                  <c:v>0.8</c:v>
                </c:pt>
              </c:numCache>
            </c:numRef>
          </c:val>
          <c:extLst>
            <c:ext xmlns:c16="http://schemas.microsoft.com/office/drawing/2014/chart" uri="{C3380CC4-5D6E-409C-BE32-E72D297353CC}">
              <c16:uniqueId val="{00000000-32DB-054B-AE08-7DD24B7131CC}"/>
            </c:ext>
          </c:extLst>
        </c:ser>
        <c:ser>
          <c:idx val="1"/>
          <c:order val="1"/>
          <c:tx>
            <c:strRef>
              <c:f>Sheet1!$C$1</c:f>
              <c:strCache>
                <c:ptCount val="1"/>
                <c:pt idx="0">
                  <c:v>2011</c:v>
                </c:pt>
              </c:strCache>
            </c:strRef>
          </c:tx>
          <c:spPr>
            <a:solidFill>
              <a:srgbClr val="9C8D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Volunteered</c:v>
                </c:pt>
                <c:pt idx="1">
                  <c:v>Donated</c:v>
                </c:pt>
              </c:strCache>
            </c:strRef>
          </c:cat>
          <c:val>
            <c:numRef>
              <c:f>Sheet1!$B$2:$B$3</c:f>
              <c:numCache>
                <c:formatCode>0%</c:formatCode>
                <c:ptCount val="2"/>
                <c:pt idx="0">
                  <c:v>0.33</c:v>
                </c:pt>
                <c:pt idx="1">
                  <c:v>0.63</c:v>
                </c:pt>
              </c:numCache>
            </c:numRef>
          </c:val>
          <c:extLst>
            <c:ext xmlns:c16="http://schemas.microsoft.com/office/drawing/2014/chart" uri="{C3380CC4-5D6E-409C-BE32-E72D297353CC}">
              <c16:uniqueId val="{00000001-32DB-054B-AE08-7DD24B7131CC}"/>
            </c:ext>
          </c:extLst>
        </c:ser>
        <c:dLbls>
          <c:showLegendKey val="0"/>
          <c:showVal val="0"/>
          <c:showCatName val="0"/>
          <c:showSerName val="0"/>
          <c:showPercent val="0"/>
          <c:showBubbleSize val="0"/>
        </c:dLbls>
        <c:gapWidth val="150"/>
        <c:axId val="630706608"/>
        <c:axId val="680904608"/>
      </c:barChart>
      <c:catAx>
        <c:axId val="630706608"/>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680904608"/>
        <c:crosses val="autoZero"/>
        <c:auto val="1"/>
        <c:lblAlgn val="ctr"/>
        <c:lblOffset val="100"/>
        <c:noMultiLvlLbl val="0"/>
      </c:catAx>
      <c:valAx>
        <c:axId val="6809046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30706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2"/>
          <c:order val="0"/>
          <c:tx>
            <c:strRef>
              <c:f>Sheet1!$D$1</c:f>
              <c:strCache>
                <c:ptCount val="1"/>
                <c:pt idx="0">
                  <c:v>A fair amount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50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Individual Volunteers</c:v>
                </c:pt>
                <c:pt idx="1">
                  <c:v>Military</c:v>
                </c:pt>
                <c:pt idx="2">
                  <c:v>Local Nonprofits Organizations</c:v>
                </c:pt>
                <c:pt idx="3">
                  <c:v>Police</c:v>
                </c:pt>
                <c:pt idx="4">
                  <c:v>Businesses</c:v>
                </c:pt>
                <c:pt idx="5">
                  <c:v>Churches &amp; Faith-based Organizations</c:v>
                </c:pt>
                <c:pt idx="6">
                  <c:v>Colleges &amp; Universities</c:v>
                </c:pt>
                <c:pt idx="7">
                  <c:v>Local Government</c:v>
                </c:pt>
                <c:pt idx="8">
                  <c:v>Local School Boards</c:v>
                </c:pt>
                <c:pt idx="9">
                  <c:v>State Government</c:v>
                </c:pt>
                <c:pt idx="10">
                  <c:v>Philanthropy</c:v>
                </c:pt>
                <c:pt idx="11">
                  <c:v>Federal Government</c:v>
                </c:pt>
              </c:strCache>
            </c:strRef>
          </c:cat>
          <c:val>
            <c:numRef>
              <c:f>Sheet1!$D$2:$D$13</c:f>
              <c:numCache>
                <c:formatCode>0%</c:formatCode>
                <c:ptCount val="12"/>
                <c:pt idx="0">
                  <c:v>0.48</c:v>
                </c:pt>
                <c:pt idx="1">
                  <c:v>0.39</c:v>
                </c:pt>
                <c:pt idx="2">
                  <c:v>0.51</c:v>
                </c:pt>
                <c:pt idx="3">
                  <c:v>0.42</c:v>
                </c:pt>
                <c:pt idx="4">
                  <c:v>0.5</c:v>
                </c:pt>
                <c:pt idx="5">
                  <c:v>0.4</c:v>
                </c:pt>
                <c:pt idx="6">
                  <c:v>0.45</c:v>
                </c:pt>
                <c:pt idx="7">
                  <c:v>0.43</c:v>
                </c:pt>
                <c:pt idx="8">
                  <c:v>0.42</c:v>
                </c:pt>
                <c:pt idx="9">
                  <c:v>0.37</c:v>
                </c:pt>
                <c:pt idx="10">
                  <c:v>0.4</c:v>
                </c:pt>
                <c:pt idx="11">
                  <c:v>0.31</c:v>
                </c:pt>
              </c:numCache>
            </c:numRef>
          </c:val>
          <c:extLst>
            <c:ext xmlns:c16="http://schemas.microsoft.com/office/drawing/2014/chart" uri="{C3380CC4-5D6E-409C-BE32-E72D297353CC}">
              <c16:uniqueId val="{00000002-0B38-644E-A399-8B5288330BB5}"/>
            </c:ext>
          </c:extLst>
        </c:ser>
        <c:ser>
          <c:idx val="3"/>
          <c:order val="1"/>
          <c:tx>
            <c:strRef>
              <c:f>Sheet1!$E$1</c:f>
              <c:strCache>
                <c:ptCount val="1"/>
                <c:pt idx="0">
                  <c:v>A great deal</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Individual Volunteers</c:v>
                </c:pt>
                <c:pt idx="1">
                  <c:v>Military</c:v>
                </c:pt>
                <c:pt idx="2">
                  <c:v>Local Nonprofits Organizations</c:v>
                </c:pt>
                <c:pt idx="3">
                  <c:v>Police</c:v>
                </c:pt>
                <c:pt idx="4">
                  <c:v>Businesses</c:v>
                </c:pt>
                <c:pt idx="5">
                  <c:v>Churches &amp; Faith-based Organizations</c:v>
                </c:pt>
                <c:pt idx="6">
                  <c:v>Colleges &amp; Universities</c:v>
                </c:pt>
                <c:pt idx="7">
                  <c:v>Local Government</c:v>
                </c:pt>
                <c:pt idx="8">
                  <c:v>Local School Boards</c:v>
                </c:pt>
                <c:pt idx="9">
                  <c:v>State Government</c:v>
                </c:pt>
                <c:pt idx="10">
                  <c:v>Philanthropy</c:v>
                </c:pt>
                <c:pt idx="11">
                  <c:v>Federal Government</c:v>
                </c:pt>
              </c:strCache>
            </c:strRef>
          </c:cat>
          <c:val>
            <c:numRef>
              <c:f>Sheet1!$E$2:$E$13</c:f>
              <c:numCache>
                <c:formatCode>0%</c:formatCode>
                <c:ptCount val="12"/>
                <c:pt idx="0">
                  <c:v>0.24</c:v>
                </c:pt>
                <c:pt idx="1">
                  <c:v>0.3</c:v>
                </c:pt>
                <c:pt idx="2">
                  <c:v>0.16</c:v>
                </c:pt>
                <c:pt idx="3">
                  <c:v>0.25</c:v>
                </c:pt>
                <c:pt idx="4">
                  <c:v>0.12</c:v>
                </c:pt>
                <c:pt idx="5">
                  <c:v>0.19</c:v>
                </c:pt>
                <c:pt idx="6">
                  <c:v>0.14000000000000001</c:v>
                </c:pt>
                <c:pt idx="7">
                  <c:v>0.09</c:v>
                </c:pt>
                <c:pt idx="8">
                  <c:v>0.1</c:v>
                </c:pt>
                <c:pt idx="9">
                  <c:v>0.14000000000000001</c:v>
                </c:pt>
                <c:pt idx="10">
                  <c:v>0.09</c:v>
                </c:pt>
                <c:pt idx="11">
                  <c:v>0.09</c:v>
                </c:pt>
              </c:numCache>
            </c:numRef>
          </c:val>
          <c:extLst>
            <c:ext xmlns:c16="http://schemas.microsoft.com/office/drawing/2014/chart" uri="{C3380CC4-5D6E-409C-BE32-E72D297353CC}">
              <c16:uniqueId val="{00000003-0B38-644E-A399-8B5288330BB5}"/>
            </c:ext>
          </c:extLst>
        </c:ser>
        <c:dLbls>
          <c:showLegendKey val="0"/>
          <c:showVal val="0"/>
          <c:showCatName val="0"/>
          <c:showSerName val="0"/>
          <c:showPercent val="0"/>
          <c:showBubbleSize val="0"/>
        </c:dLbls>
        <c:gapWidth val="150"/>
        <c:overlap val="100"/>
        <c:axId val="656106608"/>
        <c:axId val="656058336"/>
      </c:barChart>
      <c:catAx>
        <c:axId val="656106608"/>
        <c:scaling>
          <c:orientation val="maxMin"/>
        </c:scaling>
        <c:delete val="1"/>
        <c:axPos val="l"/>
        <c:numFmt formatCode="General" sourceLinked="1"/>
        <c:majorTickMark val="none"/>
        <c:minorTickMark val="none"/>
        <c:tickLblPos val="nextTo"/>
        <c:crossAx val="656058336"/>
        <c:crosses val="autoZero"/>
        <c:auto val="1"/>
        <c:lblAlgn val="ctr"/>
        <c:lblOffset val="100"/>
        <c:noMultiLvlLbl val="0"/>
      </c:catAx>
      <c:valAx>
        <c:axId val="656058336"/>
        <c:scaling>
          <c:orientation val="minMax"/>
          <c:max val="0.75000000000000011"/>
          <c:min val="0"/>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56106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Not too much</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lumMod val="50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Individual Volunteers</c:v>
                </c:pt>
                <c:pt idx="1">
                  <c:v>Military</c:v>
                </c:pt>
                <c:pt idx="2">
                  <c:v>Local Nonprofits Organizations</c:v>
                </c:pt>
                <c:pt idx="3">
                  <c:v>Police</c:v>
                </c:pt>
                <c:pt idx="4">
                  <c:v>Businesses</c:v>
                </c:pt>
                <c:pt idx="5">
                  <c:v>Churches &amp; Faith-based Organizations</c:v>
                </c:pt>
                <c:pt idx="6">
                  <c:v>Colleges &amp; Universities</c:v>
                </c:pt>
                <c:pt idx="7">
                  <c:v>Local Government</c:v>
                </c:pt>
                <c:pt idx="8">
                  <c:v>Local School Boards</c:v>
                </c:pt>
                <c:pt idx="9">
                  <c:v>State Government</c:v>
                </c:pt>
                <c:pt idx="10">
                  <c:v>Philanthropy</c:v>
                </c:pt>
                <c:pt idx="11">
                  <c:v>Federal Government</c:v>
                </c:pt>
              </c:strCache>
            </c:strRef>
          </c:cat>
          <c:val>
            <c:numRef>
              <c:f>Sheet1!$B$2:$B$13</c:f>
              <c:numCache>
                <c:formatCode>0%</c:formatCode>
                <c:ptCount val="12"/>
                <c:pt idx="0">
                  <c:v>0.21</c:v>
                </c:pt>
                <c:pt idx="1">
                  <c:v>0.18</c:v>
                </c:pt>
                <c:pt idx="2">
                  <c:v>0.24</c:v>
                </c:pt>
                <c:pt idx="3">
                  <c:v>0.19</c:v>
                </c:pt>
                <c:pt idx="4">
                  <c:v>0.28000000000000003</c:v>
                </c:pt>
                <c:pt idx="5">
                  <c:v>0.26</c:v>
                </c:pt>
                <c:pt idx="6">
                  <c:v>0.28999999999999998</c:v>
                </c:pt>
                <c:pt idx="7">
                  <c:v>0.32</c:v>
                </c:pt>
                <c:pt idx="8">
                  <c:v>0.35</c:v>
                </c:pt>
                <c:pt idx="9">
                  <c:v>0.32</c:v>
                </c:pt>
                <c:pt idx="10">
                  <c:v>0.34</c:v>
                </c:pt>
                <c:pt idx="11">
                  <c:v>0.36</c:v>
                </c:pt>
              </c:numCache>
            </c:numRef>
          </c:val>
          <c:extLst>
            <c:ext xmlns:c16="http://schemas.microsoft.com/office/drawing/2014/chart" uri="{C3380CC4-5D6E-409C-BE32-E72D297353CC}">
              <c16:uniqueId val="{00000000-8007-9647-89A3-F80DB1421AA8}"/>
            </c:ext>
          </c:extLst>
        </c:ser>
        <c:ser>
          <c:idx val="1"/>
          <c:order val="1"/>
          <c:tx>
            <c:strRef>
              <c:f>Sheet1!$C$1</c:f>
              <c:strCache>
                <c:ptCount val="1"/>
                <c:pt idx="0">
                  <c:v>None at all</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Individual Volunteers</c:v>
                </c:pt>
                <c:pt idx="1">
                  <c:v>Military</c:v>
                </c:pt>
                <c:pt idx="2">
                  <c:v>Local Nonprofits Organizations</c:v>
                </c:pt>
                <c:pt idx="3">
                  <c:v>Police</c:v>
                </c:pt>
                <c:pt idx="4">
                  <c:v>Businesses</c:v>
                </c:pt>
                <c:pt idx="5">
                  <c:v>Churches &amp; Faith-based Organizations</c:v>
                </c:pt>
                <c:pt idx="6">
                  <c:v>Colleges &amp; Universities</c:v>
                </c:pt>
                <c:pt idx="7">
                  <c:v>Local Government</c:v>
                </c:pt>
                <c:pt idx="8">
                  <c:v>Local School Boards</c:v>
                </c:pt>
                <c:pt idx="9">
                  <c:v>State Government</c:v>
                </c:pt>
                <c:pt idx="10">
                  <c:v>Philanthropy</c:v>
                </c:pt>
                <c:pt idx="11">
                  <c:v>Federal Government</c:v>
                </c:pt>
              </c:strCache>
            </c:strRef>
          </c:cat>
          <c:val>
            <c:numRef>
              <c:f>Sheet1!$C$2:$C$13</c:f>
              <c:numCache>
                <c:formatCode>0%</c:formatCode>
                <c:ptCount val="12"/>
                <c:pt idx="0">
                  <c:v>0.06</c:v>
                </c:pt>
                <c:pt idx="1">
                  <c:v>0.12</c:v>
                </c:pt>
                <c:pt idx="2">
                  <c:v>0.09</c:v>
                </c:pt>
                <c:pt idx="3">
                  <c:v>0.13</c:v>
                </c:pt>
                <c:pt idx="4">
                  <c:v>0.1</c:v>
                </c:pt>
                <c:pt idx="5">
                  <c:v>0.14000000000000001</c:v>
                </c:pt>
                <c:pt idx="6">
                  <c:v>0.12</c:v>
                </c:pt>
                <c:pt idx="7">
                  <c:v>0.15</c:v>
                </c:pt>
                <c:pt idx="8">
                  <c:v>0.13</c:v>
                </c:pt>
                <c:pt idx="9">
                  <c:v>0.16</c:v>
                </c:pt>
                <c:pt idx="10">
                  <c:v>0.16</c:v>
                </c:pt>
                <c:pt idx="11">
                  <c:v>0.24</c:v>
                </c:pt>
              </c:numCache>
            </c:numRef>
          </c:val>
          <c:extLst>
            <c:ext xmlns:c16="http://schemas.microsoft.com/office/drawing/2014/chart" uri="{C3380CC4-5D6E-409C-BE32-E72D297353CC}">
              <c16:uniqueId val="{00000001-8007-9647-89A3-F80DB1421AA8}"/>
            </c:ext>
          </c:extLst>
        </c:ser>
        <c:dLbls>
          <c:showLegendKey val="0"/>
          <c:showVal val="0"/>
          <c:showCatName val="0"/>
          <c:showSerName val="0"/>
          <c:showPercent val="0"/>
          <c:showBubbleSize val="0"/>
        </c:dLbls>
        <c:gapWidth val="150"/>
        <c:overlap val="100"/>
        <c:axId val="367254944"/>
        <c:axId val="254193520"/>
      </c:barChart>
      <c:catAx>
        <c:axId val="367254944"/>
        <c:scaling>
          <c:orientation val="maxMin"/>
        </c:scaling>
        <c:delete val="1"/>
        <c:axPos val="r"/>
        <c:numFmt formatCode="General" sourceLinked="1"/>
        <c:majorTickMark val="none"/>
        <c:minorTickMark val="none"/>
        <c:tickLblPos val="nextTo"/>
        <c:crossAx val="254193520"/>
        <c:crosses val="autoZero"/>
        <c:auto val="1"/>
        <c:lblAlgn val="ctr"/>
        <c:lblOffset val="100"/>
        <c:noMultiLvlLbl val="0"/>
      </c:catAx>
      <c:valAx>
        <c:axId val="254193520"/>
        <c:scaling>
          <c:orientation val="maxMin"/>
          <c:max val="0.60000000000000009"/>
          <c:min val="0"/>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7254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Sheet2!$B$2</c:f>
              <c:strCache>
                <c:ptCount val="1"/>
                <c:pt idx="0">
                  <c:v>A great deal</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Garamond" panose="02020404030301010803" pitchFamily="18"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Sheet2!$A$3:$A$14</c:f>
              <c:strCache>
                <c:ptCount val="12"/>
                <c:pt idx="0">
                  <c:v>Federal Government</c:v>
                </c:pt>
                <c:pt idx="1">
                  <c:v>Philanthropy</c:v>
                </c:pt>
                <c:pt idx="2">
                  <c:v>State Government</c:v>
                </c:pt>
                <c:pt idx="3">
                  <c:v>Local School Boards</c:v>
                </c:pt>
                <c:pt idx="4">
                  <c:v>Local Government</c:v>
                </c:pt>
                <c:pt idx="5">
                  <c:v>Colleges and Universities</c:v>
                </c:pt>
                <c:pt idx="6">
                  <c:v>Churches and faith-based organizations</c:v>
                </c:pt>
                <c:pt idx="7">
                  <c:v>Businesses</c:v>
                </c:pt>
                <c:pt idx="8">
                  <c:v>Police</c:v>
                </c:pt>
                <c:pt idx="9">
                  <c:v>Local Nonprofit Organizations</c:v>
                </c:pt>
                <c:pt idx="10">
                  <c:v>Military</c:v>
                </c:pt>
                <c:pt idx="11">
                  <c:v>Individual Volunteers</c:v>
                </c:pt>
              </c:strCache>
            </c:strRef>
          </c:cat>
          <c:val>
            <c:numRef>
              <c:f>Sheet2!$B$3:$B$14</c:f>
              <c:numCache>
                <c:formatCode>0%</c:formatCode>
                <c:ptCount val="12"/>
                <c:pt idx="0">
                  <c:v>0.09</c:v>
                </c:pt>
                <c:pt idx="1">
                  <c:v>9.1999999999999998E-2</c:v>
                </c:pt>
                <c:pt idx="2">
                  <c:v>0.14099999999999999</c:v>
                </c:pt>
                <c:pt idx="3">
                  <c:v>9.6999999999999989E-2</c:v>
                </c:pt>
                <c:pt idx="4">
                  <c:v>9.3000000000000013E-2</c:v>
                </c:pt>
                <c:pt idx="5">
                  <c:v>0.13500000000000001</c:v>
                </c:pt>
                <c:pt idx="6">
                  <c:v>0.19399999999999998</c:v>
                </c:pt>
                <c:pt idx="7">
                  <c:v>0.11800000000000001</c:v>
                </c:pt>
                <c:pt idx="8">
                  <c:v>0.247</c:v>
                </c:pt>
                <c:pt idx="9">
                  <c:v>0.159</c:v>
                </c:pt>
                <c:pt idx="10">
                  <c:v>0.29799999999999999</c:v>
                </c:pt>
                <c:pt idx="11">
                  <c:v>0.23699999999999999</c:v>
                </c:pt>
              </c:numCache>
            </c:numRef>
          </c:val>
          <c:extLst>
            <c:ext xmlns:c16="http://schemas.microsoft.com/office/drawing/2014/chart" uri="{C3380CC4-5D6E-409C-BE32-E72D297353CC}">
              <c16:uniqueId val="{00000000-FD75-C447-AF23-BFEC072E9C0A}"/>
            </c:ext>
          </c:extLst>
        </c:ser>
        <c:ser>
          <c:idx val="1"/>
          <c:order val="1"/>
          <c:tx>
            <c:strRef>
              <c:f>Sheet2!$C$2</c:f>
              <c:strCache>
                <c:ptCount val="1"/>
                <c:pt idx="0">
                  <c:v>A fair amount</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lumMod val="50000"/>
                      </a:schemeClr>
                    </a:solidFill>
                    <a:latin typeface="Garamond" panose="02020404030301010803" pitchFamily="18"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Sheet2!$A$3:$A$14</c:f>
              <c:strCache>
                <c:ptCount val="12"/>
                <c:pt idx="0">
                  <c:v>Federal Government</c:v>
                </c:pt>
                <c:pt idx="1">
                  <c:v>Philanthropy</c:v>
                </c:pt>
                <c:pt idx="2">
                  <c:v>State Government</c:v>
                </c:pt>
                <c:pt idx="3">
                  <c:v>Local School Boards</c:v>
                </c:pt>
                <c:pt idx="4">
                  <c:v>Local Government</c:v>
                </c:pt>
                <c:pt idx="5">
                  <c:v>Colleges and Universities</c:v>
                </c:pt>
                <c:pt idx="6">
                  <c:v>Churches and faith-based organizations</c:v>
                </c:pt>
                <c:pt idx="7">
                  <c:v>Businesses</c:v>
                </c:pt>
                <c:pt idx="8">
                  <c:v>Police</c:v>
                </c:pt>
                <c:pt idx="9">
                  <c:v>Local Nonprofit Organizations</c:v>
                </c:pt>
                <c:pt idx="10">
                  <c:v>Military</c:v>
                </c:pt>
                <c:pt idx="11">
                  <c:v>Individual Volunteers</c:v>
                </c:pt>
              </c:strCache>
            </c:strRef>
          </c:cat>
          <c:val>
            <c:numRef>
              <c:f>Sheet2!$C$3:$C$14</c:f>
              <c:numCache>
                <c:formatCode>0%</c:formatCode>
                <c:ptCount val="12"/>
                <c:pt idx="0">
                  <c:v>0.31</c:v>
                </c:pt>
                <c:pt idx="1">
                  <c:v>0.40200000000000002</c:v>
                </c:pt>
                <c:pt idx="2">
                  <c:v>0.373</c:v>
                </c:pt>
                <c:pt idx="3">
                  <c:v>0.41700000000000004</c:v>
                </c:pt>
                <c:pt idx="4">
                  <c:v>0.434</c:v>
                </c:pt>
                <c:pt idx="5">
                  <c:v>0.45</c:v>
                </c:pt>
                <c:pt idx="6">
                  <c:v>0.39700000000000002</c:v>
                </c:pt>
                <c:pt idx="7">
                  <c:v>0.5</c:v>
                </c:pt>
                <c:pt idx="8">
                  <c:v>0.41799999999999998</c:v>
                </c:pt>
                <c:pt idx="9">
                  <c:v>0.50800000000000001</c:v>
                </c:pt>
                <c:pt idx="10">
                  <c:v>0.39399999999999996</c:v>
                </c:pt>
                <c:pt idx="11">
                  <c:v>0.48100000000000004</c:v>
                </c:pt>
              </c:numCache>
            </c:numRef>
          </c:val>
          <c:extLst>
            <c:ext xmlns:c16="http://schemas.microsoft.com/office/drawing/2014/chart" uri="{C3380CC4-5D6E-409C-BE32-E72D297353CC}">
              <c16:uniqueId val="{00000001-FD75-C447-AF23-BFEC072E9C0A}"/>
            </c:ext>
          </c:extLst>
        </c:ser>
        <c:dLbls>
          <c:showLegendKey val="0"/>
          <c:showVal val="0"/>
          <c:showCatName val="0"/>
          <c:showSerName val="0"/>
          <c:showPercent val="0"/>
          <c:showBubbleSize val="0"/>
        </c:dLbls>
        <c:gapWidth val="55"/>
        <c:overlap val="100"/>
        <c:axId val="181639647"/>
        <c:axId val="181634655"/>
      </c:barChart>
      <c:barChart>
        <c:barDir val="bar"/>
        <c:grouping val="stacked"/>
        <c:varyColors val="0"/>
        <c:ser>
          <c:idx val="2"/>
          <c:order val="2"/>
          <c:tx>
            <c:strRef>
              <c:f>Sheet2!$D$2</c:f>
              <c:strCache>
                <c:ptCount val="1"/>
                <c:pt idx="0">
                  <c:v>None at all</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Garamond" panose="02020404030301010803" pitchFamily="18"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Sheet2!$A$3:$A$14</c:f>
              <c:strCache>
                <c:ptCount val="12"/>
                <c:pt idx="0">
                  <c:v>Federal Government</c:v>
                </c:pt>
                <c:pt idx="1">
                  <c:v>Philanthropy</c:v>
                </c:pt>
                <c:pt idx="2">
                  <c:v>State Government</c:v>
                </c:pt>
                <c:pt idx="3">
                  <c:v>Local School Boards</c:v>
                </c:pt>
                <c:pt idx="4">
                  <c:v>Local Government</c:v>
                </c:pt>
                <c:pt idx="5">
                  <c:v>Colleges and Universities</c:v>
                </c:pt>
                <c:pt idx="6">
                  <c:v>Churches and faith-based organizations</c:v>
                </c:pt>
                <c:pt idx="7">
                  <c:v>Businesses</c:v>
                </c:pt>
                <c:pt idx="8">
                  <c:v>Police</c:v>
                </c:pt>
                <c:pt idx="9">
                  <c:v>Local Nonprofit Organizations</c:v>
                </c:pt>
                <c:pt idx="10">
                  <c:v>Military</c:v>
                </c:pt>
                <c:pt idx="11">
                  <c:v>Individual Volunteers</c:v>
                </c:pt>
              </c:strCache>
            </c:strRef>
          </c:cat>
          <c:val>
            <c:numRef>
              <c:f>Sheet2!$D$3:$D$14</c:f>
              <c:numCache>
                <c:formatCode>0%</c:formatCode>
                <c:ptCount val="12"/>
                <c:pt idx="0">
                  <c:v>0.23699999999999999</c:v>
                </c:pt>
                <c:pt idx="1">
                  <c:v>0.161</c:v>
                </c:pt>
                <c:pt idx="2">
                  <c:v>0.159</c:v>
                </c:pt>
                <c:pt idx="3">
                  <c:v>0.129</c:v>
                </c:pt>
                <c:pt idx="4">
                  <c:v>0.14699999999999999</c:v>
                </c:pt>
                <c:pt idx="5">
                  <c:v>0.11699999999999999</c:v>
                </c:pt>
                <c:pt idx="6">
                  <c:v>0.14400000000000002</c:v>
                </c:pt>
                <c:pt idx="7">
                  <c:v>9.9000000000000005E-2</c:v>
                </c:pt>
                <c:pt idx="8">
                  <c:v>0.13100000000000001</c:v>
                </c:pt>
                <c:pt idx="9">
                  <c:v>9.0999999999999998E-2</c:v>
                </c:pt>
                <c:pt idx="10">
                  <c:v>0.12</c:v>
                </c:pt>
                <c:pt idx="11">
                  <c:v>6.2E-2</c:v>
                </c:pt>
              </c:numCache>
            </c:numRef>
          </c:val>
          <c:extLst>
            <c:ext xmlns:c16="http://schemas.microsoft.com/office/drawing/2014/chart" uri="{C3380CC4-5D6E-409C-BE32-E72D297353CC}">
              <c16:uniqueId val="{00000002-FD75-C447-AF23-BFEC072E9C0A}"/>
            </c:ext>
          </c:extLst>
        </c:ser>
        <c:ser>
          <c:idx val="3"/>
          <c:order val="3"/>
          <c:tx>
            <c:strRef>
              <c:f>Sheet2!$E$2</c:f>
              <c:strCache>
                <c:ptCount val="1"/>
                <c:pt idx="0">
                  <c:v>Not too much</c:v>
                </c:pt>
              </c:strCache>
            </c:strRef>
          </c:tx>
          <c:spPr>
            <a:solidFill>
              <a:srgbClr val="E58E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50000"/>
                      </a:schemeClr>
                    </a:solidFill>
                    <a:latin typeface="Garamond" panose="02020404030301010803" pitchFamily="18"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Sheet2!$A$3:$A$14</c:f>
              <c:strCache>
                <c:ptCount val="12"/>
                <c:pt idx="0">
                  <c:v>Federal Government</c:v>
                </c:pt>
                <c:pt idx="1">
                  <c:v>Philanthropy</c:v>
                </c:pt>
                <c:pt idx="2">
                  <c:v>State Government</c:v>
                </c:pt>
                <c:pt idx="3">
                  <c:v>Local School Boards</c:v>
                </c:pt>
                <c:pt idx="4">
                  <c:v>Local Government</c:v>
                </c:pt>
                <c:pt idx="5">
                  <c:v>Colleges and Universities</c:v>
                </c:pt>
                <c:pt idx="6">
                  <c:v>Churches and faith-based organizations</c:v>
                </c:pt>
                <c:pt idx="7">
                  <c:v>Businesses</c:v>
                </c:pt>
                <c:pt idx="8">
                  <c:v>Police</c:v>
                </c:pt>
                <c:pt idx="9">
                  <c:v>Local Nonprofit Organizations</c:v>
                </c:pt>
                <c:pt idx="10">
                  <c:v>Military</c:v>
                </c:pt>
                <c:pt idx="11">
                  <c:v>Individual Volunteers</c:v>
                </c:pt>
              </c:strCache>
            </c:strRef>
          </c:cat>
          <c:val>
            <c:numRef>
              <c:f>Sheet2!$E$3:$E$14</c:f>
              <c:numCache>
                <c:formatCode>0%</c:formatCode>
                <c:ptCount val="12"/>
                <c:pt idx="0">
                  <c:v>0.35600000000000004</c:v>
                </c:pt>
                <c:pt idx="1">
                  <c:v>0.33799999999999997</c:v>
                </c:pt>
                <c:pt idx="2">
                  <c:v>0.315</c:v>
                </c:pt>
                <c:pt idx="3">
                  <c:v>0.34899999999999998</c:v>
                </c:pt>
                <c:pt idx="4">
                  <c:v>0.315</c:v>
                </c:pt>
                <c:pt idx="5">
                  <c:v>0.29199999999999998</c:v>
                </c:pt>
                <c:pt idx="6">
                  <c:v>0.255</c:v>
                </c:pt>
                <c:pt idx="7">
                  <c:v>0.27800000000000002</c:v>
                </c:pt>
                <c:pt idx="8">
                  <c:v>0.19399999999999998</c:v>
                </c:pt>
                <c:pt idx="9">
                  <c:v>0.23499999999999999</c:v>
                </c:pt>
                <c:pt idx="10">
                  <c:v>0.18</c:v>
                </c:pt>
                <c:pt idx="11">
                  <c:v>0.21100000000000002</c:v>
                </c:pt>
              </c:numCache>
            </c:numRef>
          </c:val>
          <c:extLst>
            <c:ext xmlns:c16="http://schemas.microsoft.com/office/drawing/2014/chart" uri="{C3380CC4-5D6E-409C-BE32-E72D297353CC}">
              <c16:uniqueId val="{00000003-FD75-C447-AF23-BFEC072E9C0A}"/>
            </c:ext>
          </c:extLst>
        </c:ser>
        <c:dLbls>
          <c:showLegendKey val="0"/>
          <c:showVal val="0"/>
          <c:showCatName val="0"/>
          <c:showSerName val="0"/>
          <c:showPercent val="0"/>
          <c:showBubbleSize val="0"/>
        </c:dLbls>
        <c:gapWidth val="55"/>
        <c:overlap val="100"/>
        <c:axId val="565555471"/>
        <c:axId val="565553807"/>
      </c:barChart>
      <c:catAx>
        <c:axId val="181639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aramond" panose="02020404030301010803" pitchFamily="18" charset="0"/>
                <a:ea typeface="+mn-ea"/>
                <a:cs typeface="Arial" panose="020B0604020202020204" pitchFamily="34" charset="0"/>
              </a:defRPr>
            </a:pPr>
            <a:endParaRPr lang="en-US"/>
          </a:p>
        </c:txPr>
        <c:crossAx val="181634655"/>
        <c:crosses val="autoZero"/>
        <c:auto val="1"/>
        <c:lblAlgn val="ctr"/>
        <c:lblOffset val="100"/>
        <c:noMultiLvlLbl val="0"/>
      </c:catAx>
      <c:valAx>
        <c:axId val="181634655"/>
        <c:scaling>
          <c:orientation val="minMax"/>
          <c:max val="1"/>
        </c:scaling>
        <c:delete val="1"/>
        <c:axPos val="b"/>
        <c:majorGridlines>
          <c:spPr>
            <a:ln w="9525" cap="flat" cmpd="sng" algn="ctr">
              <a:noFill/>
              <a:round/>
            </a:ln>
            <a:effectLst/>
          </c:spPr>
        </c:majorGridlines>
        <c:numFmt formatCode="0%" sourceLinked="1"/>
        <c:majorTickMark val="none"/>
        <c:minorTickMark val="none"/>
        <c:tickLblPos val="nextTo"/>
        <c:crossAx val="181639647"/>
        <c:crosses val="autoZero"/>
        <c:crossBetween val="between"/>
      </c:valAx>
      <c:valAx>
        <c:axId val="565553807"/>
        <c:scaling>
          <c:orientation val="maxMin"/>
          <c:max val="1"/>
        </c:scaling>
        <c:delete val="1"/>
        <c:axPos val="t"/>
        <c:numFmt formatCode="0%" sourceLinked="1"/>
        <c:majorTickMark val="out"/>
        <c:minorTickMark val="none"/>
        <c:tickLblPos val="nextTo"/>
        <c:crossAx val="565555471"/>
        <c:crosses val="max"/>
        <c:crossBetween val="between"/>
      </c:valAx>
      <c:catAx>
        <c:axId val="565555471"/>
        <c:scaling>
          <c:orientation val="minMax"/>
        </c:scaling>
        <c:delete val="1"/>
        <c:axPos val="r"/>
        <c:numFmt formatCode="General" sourceLinked="1"/>
        <c:majorTickMark val="out"/>
        <c:minorTickMark val="none"/>
        <c:tickLblPos val="nextTo"/>
        <c:crossAx val="565553807"/>
        <c:crosses val="autoZero"/>
        <c:auto val="1"/>
        <c:lblAlgn val="ctr"/>
        <c:lblOffset val="100"/>
        <c:noMultiLvlLbl val="0"/>
      </c:catAx>
      <c:spPr>
        <a:noFill/>
        <a:ln>
          <a:noFill/>
        </a:ln>
        <a:effectLst/>
      </c:spPr>
    </c:plotArea>
    <c:legend>
      <c:legendPos val="t"/>
      <c:layout>
        <c:manualLayout>
          <c:xMode val="edge"/>
          <c:yMode val="edge"/>
          <c:x val="0.30200846465156428"/>
          <c:y val="1.5425104337065655E-2"/>
          <c:w val="0.68214516226622446"/>
          <c:h val="5.549818937210310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Garamond" panose="02020404030301010803" pitchFamily="18" charset="0"/>
          <a:cs typeface="Arial" panose="020B06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Garamond" panose="02020404030301010803" pitchFamily="18" charset="0"/>
                <a:ea typeface="+mn-ea"/>
                <a:cs typeface="+mn-cs"/>
              </a:defRPr>
            </a:pPr>
            <a:r>
              <a:rPr lang="en-US"/>
              <a:t>Donated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18-24</c:v>
                </c:pt>
              </c:strCache>
            </c:strRef>
          </c:tx>
          <c:spPr>
            <a:solidFill>
              <a:srgbClr val="00206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c:v>
                </c:pt>
              </c:numCache>
            </c:numRef>
          </c:val>
          <c:extLst>
            <c:ext xmlns:c16="http://schemas.microsoft.com/office/drawing/2014/chart" uri="{C3380CC4-5D6E-409C-BE32-E72D297353CC}">
              <c16:uniqueId val="{00000000-573B-C74D-BB29-9FCA1E6D48D0}"/>
            </c:ext>
          </c:extLst>
        </c:ser>
        <c:ser>
          <c:idx val="1"/>
          <c:order val="1"/>
          <c:tx>
            <c:strRef>
              <c:f>Sheet1!$C$1</c:f>
              <c:strCache>
                <c:ptCount val="1"/>
                <c:pt idx="0">
                  <c:v>25-34</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c:v>
                </c:pt>
              </c:numCache>
            </c:numRef>
          </c:val>
          <c:extLst>
            <c:ext xmlns:c16="http://schemas.microsoft.com/office/drawing/2014/chart" uri="{C3380CC4-5D6E-409C-BE32-E72D297353CC}">
              <c16:uniqueId val="{00000001-573B-C74D-BB29-9FCA1E6D48D0}"/>
            </c:ext>
          </c:extLst>
        </c:ser>
        <c:ser>
          <c:idx val="2"/>
          <c:order val="2"/>
          <c:tx>
            <c:strRef>
              <c:f>Sheet1!$D$1</c:f>
              <c:strCache>
                <c:ptCount val="1"/>
                <c:pt idx="0">
                  <c:v>35-44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c:v>
                </c:pt>
              </c:numCache>
            </c:numRef>
          </c:val>
          <c:extLst>
            <c:ext xmlns:c16="http://schemas.microsoft.com/office/drawing/2014/chart" uri="{C3380CC4-5D6E-409C-BE32-E72D297353CC}">
              <c16:uniqueId val="{00000002-573B-C74D-BB29-9FCA1E6D48D0}"/>
            </c:ext>
          </c:extLst>
        </c:ser>
        <c:ser>
          <c:idx val="3"/>
          <c:order val="3"/>
          <c:tx>
            <c:strRef>
              <c:f>Sheet1!$E$1</c:f>
              <c:strCache>
                <c:ptCount val="1"/>
                <c:pt idx="0">
                  <c:v>45-54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c:v>
                </c:pt>
              </c:numCache>
            </c:numRef>
          </c:val>
          <c:extLst>
            <c:ext xmlns:c16="http://schemas.microsoft.com/office/drawing/2014/chart" uri="{C3380CC4-5D6E-409C-BE32-E72D297353CC}">
              <c16:uniqueId val="{00000004-573B-C74D-BB29-9FCA1E6D48D0}"/>
            </c:ext>
          </c:extLst>
        </c:ser>
        <c:ser>
          <c:idx val="4"/>
          <c:order val="4"/>
          <c:tx>
            <c:strRef>
              <c:f>Sheet1!$F$1</c:f>
              <c:strCache>
                <c:ptCount val="1"/>
                <c:pt idx="0">
                  <c:v>55-64</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0.7</c:v>
                </c:pt>
              </c:numCache>
            </c:numRef>
          </c:val>
          <c:extLst>
            <c:ext xmlns:c16="http://schemas.microsoft.com/office/drawing/2014/chart" uri="{C3380CC4-5D6E-409C-BE32-E72D297353CC}">
              <c16:uniqueId val="{00000005-573B-C74D-BB29-9FCA1E6D48D0}"/>
            </c:ext>
          </c:extLst>
        </c:ser>
        <c:ser>
          <c:idx val="5"/>
          <c:order val="5"/>
          <c:tx>
            <c:strRef>
              <c:f>Sheet1!$G$1</c:f>
              <c:strCache>
                <c:ptCount val="1"/>
                <c:pt idx="0">
                  <c:v>65+</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0.67</c:v>
                </c:pt>
              </c:numCache>
            </c:numRef>
          </c:val>
          <c:extLst>
            <c:ext xmlns:c16="http://schemas.microsoft.com/office/drawing/2014/chart" uri="{C3380CC4-5D6E-409C-BE32-E72D297353CC}">
              <c16:uniqueId val="{00000006-573B-C74D-BB29-9FCA1E6D48D0}"/>
            </c:ext>
          </c:extLst>
        </c:ser>
        <c:dLbls>
          <c:showLegendKey val="0"/>
          <c:showVal val="0"/>
          <c:showCatName val="0"/>
          <c:showSerName val="0"/>
          <c:showPercent val="0"/>
          <c:showBubbleSize val="0"/>
        </c:dLbls>
        <c:gapWidth val="219"/>
        <c:overlap val="-27"/>
        <c:axId val="365999376"/>
        <c:axId val="366570048"/>
      </c:barChart>
      <c:catAx>
        <c:axId val="365999376"/>
        <c:scaling>
          <c:orientation val="minMax"/>
        </c:scaling>
        <c:delete val="1"/>
        <c:axPos val="b"/>
        <c:numFmt formatCode="General" sourceLinked="1"/>
        <c:majorTickMark val="none"/>
        <c:minorTickMark val="none"/>
        <c:tickLblPos val="nextTo"/>
        <c:crossAx val="366570048"/>
        <c:crosses val="autoZero"/>
        <c:auto val="1"/>
        <c:lblAlgn val="ctr"/>
        <c:lblOffset val="100"/>
        <c:noMultiLvlLbl val="0"/>
      </c:catAx>
      <c:valAx>
        <c:axId val="3665700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599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chemeClr val="tx1"/>
      </a:solidFill>
    </a:ln>
    <a:effectLst>
      <a:outerShdw blurRad="50800" dist="38100" dir="2700000" algn="tl" rotWithShape="0">
        <a:prstClr val="black">
          <a:alpha val="40000"/>
        </a:prstClr>
      </a:outerShdw>
    </a:effectLst>
  </c:spPr>
  <c:txPr>
    <a:bodyPr/>
    <a:lstStyle/>
    <a:p>
      <a:pPr>
        <a:defRPr>
          <a:latin typeface="Garamond" panose="02020404030301010803"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Garamond" panose="02020404030301010803" pitchFamily="18" charset="0"/>
                <a:ea typeface="+mn-ea"/>
                <a:cs typeface="+mn-cs"/>
              </a:defRPr>
            </a:pPr>
            <a:r>
              <a:rPr lang="en-US" dirty="0"/>
              <a:t>Volunteered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18-24</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c:v>
                </c:pt>
              </c:numCache>
            </c:numRef>
          </c:val>
          <c:extLst>
            <c:ext xmlns:c16="http://schemas.microsoft.com/office/drawing/2014/chart" uri="{C3380CC4-5D6E-409C-BE32-E72D297353CC}">
              <c16:uniqueId val="{00000000-22E6-034D-BFCC-4B0E562EBCA6}"/>
            </c:ext>
          </c:extLst>
        </c:ser>
        <c:ser>
          <c:idx val="1"/>
          <c:order val="1"/>
          <c:tx>
            <c:strRef>
              <c:f>Sheet1!$C$1</c:f>
              <c:strCache>
                <c:ptCount val="1"/>
                <c:pt idx="0">
                  <c:v>25-34</c:v>
                </c:pt>
              </c:strCache>
            </c:strRef>
          </c:tx>
          <c:spPr>
            <a:solidFill>
              <a:schemeClr val="accent4">
                <a:lumMod val="75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c:v>
                </c:pt>
              </c:numCache>
            </c:numRef>
          </c:val>
          <c:extLst>
            <c:ext xmlns:c16="http://schemas.microsoft.com/office/drawing/2014/chart" uri="{C3380CC4-5D6E-409C-BE32-E72D297353CC}">
              <c16:uniqueId val="{00000001-22E6-034D-BFCC-4B0E562EBCA6}"/>
            </c:ext>
          </c:extLst>
        </c:ser>
        <c:ser>
          <c:idx val="2"/>
          <c:order val="2"/>
          <c:tx>
            <c:strRef>
              <c:f>Sheet1!$D$1</c:f>
              <c:strCache>
                <c:ptCount val="1"/>
                <c:pt idx="0">
                  <c:v>35-44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c:v>
                </c:pt>
              </c:numCache>
            </c:numRef>
          </c:val>
          <c:extLst>
            <c:ext xmlns:c16="http://schemas.microsoft.com/office/drawing/2014/chart" uri="{C3380CC4-5D6E-409C-BE32-E72D297353CC}">
              <c16:uniqueId val="{00000002-22E6-034D-BFCC-4B0E562EBCA6}"/>
            </c:ext>
          </c:extLst>
        </c:ser>
        <c:ser>
          <c:idx val="3"/>
          <c:order val="3"/>
          <c:tx>
            <c:strRef>
              <c:f>Sheet1!$E$1</c:f>
              <c:strCache>
                <c:ptCount val="1"/>
                <c:pt idx="0">
                  <c:v>45-54</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0.28999999999999998</c:v>
                </c:pt>
              </c:numCache>
            </c:numRef>
          </c:val>
          <c:extLst>
            <c:ext xmlns:c16="http://schemas.microsoft.com/office/drawing/2014/chart" uri="{C3380CC4-5D6E-409C-BE32-E72D297353CC}">
              <c16:uniqueId val="{00000003-22E6-034D-BFCC-4B0E562EBCA6}"/>
            </c:ext>
          </c:extLst>
        </c:ser>
        <c:ser>
          <c:idx val="4"/>
          <c:order val="4"/>
          <c:tx>
            <c:strRef>
              <c:f>Sheet1!$F$1</c:f>
              <c:strCache>
                <c:ptCount val="1"/>
                <c:pt idx="0">
                  <c:v>55-64</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0.34</c:v>
                </c:pt>
              </c:numCache>
            </c:numRef>
          </c:val>
          <c:extLst>
            <c:ext xmlns:c16="http://schemas.microsoft.com/office/drawing/2014/chart" uri="{C3380CC4-5D6E-409C-BE32-E72D297353CC}">
              <c16:uniqueId val="{00000004-22E6-034D-BFCC-4B0E562EBCA6}"/>
            </c:ext>
          </c:extLst>
        </c:ser>
        <c:ser>
          <c:idx val="5"/>
          <c:order val="5"/>
          <c:tx>
            <c:strRef>
              <c:f>Sheet1!$G$1</c:f>
              <c:strCache>
                <c:ptCount val="1"/>
                <c:pt idx="0">
                  <c:v>65+</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0.2</c:v>
                </c:pt>
              </c:numCache>
            </c:numRef>
          </c:val>
          <c:extLst>
            <c:ext xmlns:c16="http://schemas.microsoft.com/office/drawing/2014/chart" uri="{C3380CC4-5D6E-409C-BE32-E72D297353CC}">
              <c16:uniqueId val="{00000005-22E6-034D-BFCC-4B0E562EBCA6}"/>
            </c:ext>
          </c:extLst>
        </c:ser>
        <c:dLbls>
          <c:showLegendKey val="0"/>
          <c:showVal val="0"/>
          <c:showCatName val="0"/>
          <c:showSerName val="0"/>
          <c:showPercent val="0"/>
          <c:showBubbleSize val="0"/>
        </c:dLbls>
        <c:gapWidth val="219"/>
        <c:overlap val="-27"/>
        <c:axId val="365999376"/>
        <c:axId val="366570048"/>
      </c:barChart>
      <c:catAx>
        <c:axId val="365999376"/>
        <c:scaling>
          <c:orientation val="minMax"/>
        </c:scaling>
        <c:delete val="1"/>
        <c:axPos val="b"/>
        <c:numFmt formatCode="General" sourceLinked="1"/>
        <c:majorTickMark val="none"/>
        <c:minorTickMark val="none"/>
        <c:tickLblPos val="nextTo"/>
        <c:crossAx val="366570048"/>
        <c:crosses val="autoZero"/>
        <c:auto val="1"/>
        <c:lblAlgn val="ctr"/>
        <c:lblOffset val="100"/>
        <c:noMultiLvlLbl val="0"/>
      </c:catAx>
      <c:valAx>
        <c:axId val="3665700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599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chemeClr val="tx1"/>
      </a:solidFill>
    </a:ln>
    <a:effectLst>
      <a:outerShdw blurRad="50800" dist="38100" dir="2700000" algn="tl" rotWithShape="0">
        <a:prstClr val="black">
          <a:alpha val="40000"/>
        </a:prstClr>
      </a:outerShdw>
    </a:effectLst>
  </c:spPr>
  <c:txPr>
    <a:bodyPr/>
    <a:lstStyle/>
    <a:p>
      <a:pPr>
        <a:defRPr>
          <a:latin typeface="Garamond" panose="020204040303010108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0.6257</cdr:x>
      <cdr:y>0.02241</cdr:y>
    </cdr:from>
    <cdr:to>
      <cdr:x>0.91061</cdr:x>
      <cdr:y>0.07813</cdr:y>
    </cdr:to>
    <cdr:sp macro="" textlink="">
      <cdr:nvSpPr>
        <cdr:cNvPr id="4" name="TextBox 3">
          <a:extLst xmlns:a="http://schemas.openxmlformats.org/drawingml/2006/main">
            <a:ext uri="{FF2B5EF4-FFF2-40B4-BE49-F238E27FC236}">
              <a16:creationId xmlns:a16="http://schemas.microsoft.com/office/drawing/2014/main" id="{4E508F72-9162-4946-9D8C-8AD11493DC24}"/>
            </a:ext>
          </a:extLst>
        </cdr:cNvPr>
        <cdr:cNvSpPr txBox="1"/>
      </cdr:nvSpPr>
      <cdr:spPr>
        <a:xfrm xmlns:a="http://schemas.openxmlformats.org/drawingml/2006/main">
          <a:off x="4267200" y="140970"/>
          <a:ext cx="1943100" cy="350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412ED-458C-4D4C-8220-6F518E250BD4}" type="datetimeFigureOut">
              <a:rPr lang="en-US" smtClean="0"/>
              <a:t>11/15/22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EA6BF-53E6-7449-9A4D-4AF48BB48424}" type="slidenum">
              <a:rPr lang="en-US" smtClean="0"/>
              <a:t>‹#›</a:t>
            </a:fld>
            <a:endParaRPr lang="en-US"/>
          </a:p>
        </p:txBody>
      </p:sp>
    </p:spTree>
    <p:extLst>
      <p:ext uri="{BB962C8B-B14F-4D97-AF65-F5344CB8AC3E}">
        <p14:creationId xmlns:p14="http://schemas.microsoft.com/office/powerpoint/2010/main" val="341527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A76B7C-D70F-BF40-BE16-D3578571D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38958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a:buFont typeface="Arial" panose="020B0604020202020204" pitchFamily="34" charset="0"/>
              <a:buNone/>
            </a:pPr>
            <a:r>
              <a:rPr lang="en-US" sz="1800" dirty="0">
                <a:effectLst/>
              </a:rPr>
              <a:t>Another is that the data reveals levels of volunteerism and donations are high in the youngest adults, holding so much promise to activate a new generation of changemakers.</a:t>
            </a:r>
          </a:p>
          <a:p>
            <a:pPr>
              <a:buFont typeface="Arial" panose="020B0604020202020204" pitchFamily="34" charset="0"/>
              <a:buNone/>
            </a:pPr>
            <a:r>
              <a:rPr lang="en-US" sz="1800" dirty="0">
                <a:effectLst/>
              </a:rPr>
              <a:t>Finally, we know that despite declines in trust, majorities across a wide variety of demographic differences, including age, race, gender, income, and party affiliation.</a:t>
            </a:r>
          </a:p>
          <a:p>
            <a:pPr>
              <a:buFont typeface="Arial" panose="020B0604020202020204" pitchFamily="34" charset="0"/>
              <a:buNone/>
            </a:pPr>
            <a:r>
              <a:rPr lang="en-US" sz="1800" dirty="0">
                <a:effectLst/>
              </a:rPr>
              <a:t>In many ways, people in our community are primed and ready to believe in the good, and now it’s time for nonprofits to step into their power as </a:t>
            </a:r>
            <a:r>
              <a:rPr lang="en-US" sz="1800" i="1" dirty="0">
                <a:effectLst/>
              </a:rPr>
              <a:t>the</a:t>
            </a:r>
            <a:r>
              <a:rPr lang="en-US" sz="1800" dirty="0">
                <a:effectLst/>
              </a:rPr>
              <a:t> place where that good is channeled, honed, and spread to ensure everyone in our region can reach their full potential.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5088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a:buFont typeface="Arial" panose="020B0604020202020204" pitchFamily="34" charset="0"/>
              <a:buNone/>
            </a:pPr>
            <a:r>
              <a:rPr lang="en-US" sz="1800" dirty="0">
                <a:effectLst/>
              </a:rPr>
              <a:t>The results incontrovertibly tell us that our community believes in the good that nonprofits can do. 8 in 10 people say our community would be a better place to live if more people donated or volunteered with nonprofits</a:t>
            </a:r>
            <a:endParaRPr lang="en-US" dirty="0"/>
          </a:p>
        </p:txBody>
      </p:sp>
    </p:spTree>
    <p:extLst>
      <p:ext uri="{BB962C8B-B14F-4D97-AF65-F5344CB8AC3E}">
        <p14:creationId xmlns:p14="http://schemas.microsoft.com/office/powerpoint/2010/main" val="389123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dirty="0"/>
          </a:p>
        </p:txBody>
      </p:sp>
      <p:sp>
        <p:nvSpPr>
          <p:cNvPr id="133" name="Shape 133"/>
          <p:cNvSpPr>
            <a:spLocks noGrp="1"/>
          </p:cNvSpPr>
          <p:nvPr>
            <p:ph type="body" sz="quarter" idx="1"/>
          </p:nvPr>
        </p:nvSpPr>
        <p:spPr>
          <a:prstGeom prst="rect">
            <a:avLst/>
          </a:prstGeom>
        </p:spPr>
        <p:txBody>
          <a:bodyPr/>
          <a:lstStyle/>
          <a:p>
            <a:pPr>
              <a:buFont typeface="Arial" panose="020B0604020202020204" pitchFamily="34" charset="0"/>
              <a:buChar char="•"/>
            </a:pPr>
            <a:r>
              <a:rPr lang="en-US" sz="1200" dirty="0">
                <a:effectLst/>
              </a:rPr>
              <a:t>And they say that nonprofits:</a:t>
            </a:r>
          </a:p>
          <a:p>
            <a:pPr marL="742950" lvl="1" indent="-285750">
              <a:buFont typeface="Arial" panose="020B0604020202020204" pitchFamily="34" charset="0"/>
              <a:buChar char="•"/>
            </a:pPr>
            <a:r>
              <a:rPr lang="en-US" sz="1200" dirty="0">
                <a:effectLst/>
              </a:rPr>
              <a:t>Can deliver services more efficiently than government;</a:t>
            </a:r>
          </a:p>
          <a:p>
            <a:pPr marL="742950" lvl="1" indent="-285750">
              <a:buFont typeface="Arial" panose="020B0604020202020204" pitchFamily="34" charset="0"/>
              <a:buChar char="•"/>
            </a:pPr>
            <a:r>
              <a:rPr lang="en-US" sz="1200" dirty="0">
                <a:effectLst/>
              </a:rPr>
              <a:t>Make our community more desirable; and</a:t>
            </a:r>
          </a:p>
          <a:p>
            <a:pPr marL="742950" lvl="1" indent="-285750">
              <a:buFont typeface="Arial" panose="020B0604020202020204" pitchFamily="34" charset="0"/>
              <a:buChar char="•"/>
            </a:pPr>
            <a:r>
              <a:rPr lang="en-US" sz="1200" dirty="0">
                <a:effectLst/>
              </a:rPr>
              <a:t>Are a vital part of our economy.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906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dirty="0"/>
          </a:p>
        </p:txBody>
      </p:sp>
      <p:sp>
        <p:nvSpPr>
          <p:cNvPr id="133" name="Shape 133"/>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Plus, three quarters of people believe that government should provide more funding to nonprofits, that non-profits are run by dedicated professionals with a businesslike approach to management, and that working in the nonprofit sector is a worthwhile career path.</a:t>
            </a:r>
          </a:p>
        </p:txBody>
      </p:sp>
    </p:spTree>
    <p:extLst>
      <p:ext uri="{BB962C8B-B14F-4D97-AF65-F5344CB8AC3E}">
        <p14:creationId xmlns:p14="http://schemas.microsoft.com/office/powerpoint/2010/main" val="352399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dirty="0"/>
          </a:p>
        </p:txBody>
      </p:sp>
      <p:sp>
        <p:nvSpPr>
          <p:cNvPr id="133" name="Shape 133"/>
          <p:cNvSpPr>
            <a:spLocks noGrp="1"/>
          </p:cNvSpPr>
          <p:nvPr>
            <p:ph type="body" sz="quarter" idx="1"/>
          </p:nvPr>
        </p:nvSpPr>
        <p:spPr>
          <a:prstGeom prst="rect">
            <a:avLst/>
          </a:prstGeom>
        </p:spPr>
        <p:txBody>
          <a:bodyPr/>
          <a:lstStyle/>
          <a:p>
            <a:pPr>
              <a:buFont typeface="Arial" panose="020B0604020202020204" pitchFamily="34" charset="0"/>
              <a:buNone/>
            </a:pPr>
            <a:r>
              <a:rPr lang="en-US" sz="1800" dirty="0">
                <a:effectLst/>
              </a:rPr>
              <a:t>Right around the time of the Nonprofit Center’s 10th anniversary, and in the wake of the recession of 2009, we issued a first-of-its-kind survey about perceptions of the local nonprofit sector. This poll found that ALL of these indicators have significantly improved since then.</a:t>
            </a:r>
          </a:p>
          <a:p>
            <a:pPr>
              <a:buFont typeface="Arial" panose="020B0604020202020204" pitchFamily="34" charset="0"/>
              <a:buNone/>
            </a:pPr>
            <a:endParaRPr lang="en-US" sz="1800" dirty="0">
              <a:effectLst/>
            </a:endParaRPr>
          </a:p>
          <a:p>
            <a:pPr>
              <a:buFont typeface="Arial" panose="020B0604020202020204" pitchFamily="34" charset="0"/>
              <a:buNone/>
            </a:pPr>
            <a:r>
              <a:rPr lang="en-US" sz="1800" dirty="0">
                <a:effectLst/>
              </a:rPr>
              <a:t>And looking across institutions in our community, individual volunteers and nonprofits are among the most trusted in our community.</a:t>
            </a:r>
          </a:p>
          <a:p>
            <a:pPr>
              <a:buFont typeface="Arial" panose="020B0604020202020204" pitchFamily="34" charset="0"/>
              <a:buNone/>
            </a:pPr>
            <a:endParaRPr lang="en-US" sz="1800" dirty="0">
              <a:effectLst/>
            </a:endParaRPr>
          </a:p>
          <a:p>
            <a:pPr>
              <a:buFont typeface="Arial" panose="020B0604020202020204" pitchFamily="34" charset="0"/>
              <a:buNone/>
            </a:pPr>
            <a:r>
              <a:rPr lang="en-US" sz="1800" dirty="0">
                <a:effectLst/>
              </a:rPr>
              <a:t>This is all great news.</a:t>
            </a:r>
          </a:p>
          <a:p>
            <a:pPr>
              <a:buFont typeface="Arial" panose="020B0604020202020204" pitchFamily="34" charset="0"/>
              <a:buNone/>
            </a:pPr>
            <a:endParaRPr lang="en-US" sz="1800" dirty="0">
              <a:effectLst/>
            </a:endParaRPr>
          </a:p>
          <a:p>
            <a:pPr>
              <a:buFont typeface="Arial" panose="020B0604020202020204" pitchFamily="34" charset="0"/>
              <a:buNone/>
            </a:pPr>
            <a:r>
              <a:rPr lang="en-US" sz="1800" dirty="0">
                <a:effectLst/>
              </a:rPr>
              <a:t>But we also know that we live in difficult times. In fact, no one knows it better than our local nonprofits and the people they activate and serve. Two years after Covid-19 rocked all of our worlds, we are seeing the impact of global trends in our local community, both in terms of the challenges facing individuals and families, and challenges facing our civic life, democracy, and the fabric of our interconnectedness.</a:t>
            </a:r>
          </a:p>
          <a:p>
            <a:pPr>
              <a:buFont typeface="Arial" panose="020B0604020202020204" pitchFamily="34" charset="0"/>
              <a:buNone/>
            </a:pPr>
            <a:endParaRPr lang="en-US" sz="1800" dirty="0">
              <a:effectLst/>
            </a:endParaRPr>
          </a:p>
        </p:txBody>
      </p:sp>
    </p:spTree>
    <p:extLst>
      <p:ext uri="{BB962C8B-B14F-4D97-AF65-F5344CB8AC3E}">
        <p14:creationId xmlns:p14="http://schemas.microsoft.com/office/powerpoint/2010/main" val="26962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Reported rates of donating and volunteering activities are down from 2011, though similar to what is seen in the statewide averages.</a:t>
            </a:r>
          </a:p>
          <a:p>
            <a:pPr>
              <a:buFont typeface="Arial" panose="020B0604020202020204" pitchFamily="34" charset="0"/>
              <a:buChar char="•"/>
            </a:pPr>
            <a:endParaRPr lang="en-US" sz="1200" dirty="0">
              <a:effectLst/>
            </a:endParaRPr>
          </a:p>
          <a:p>
            <a:pPr>
              <a:buFont typeface="Arial" panose="020B0604020202020204" pitchFamily="34" charset="0"/>
              <a:buNone/>
            </a:pPr>
            <a:r>
              <a:rPr lang="en-US" sz="1800" dirty="0">
                <a:effectLst/>
              </a:rPr>
              <a:t>Nationally over the last decade-plus, Pew research has found that confidence in institutions of all sorts is at a historic low. I’m sorry to tell you that Northeast Florida has not been immune to diminishing trust in institutions, and nonprofits and individual volunteers are among them.</a:t>
            </a:r>
          </a:p>
        </p:txBody>
      </p:sp>
    </p:spTree>
    <p:extLst>
      <p:ext uri="{BB962C8B-B14F-4D97-AF65-F5344CB8AC3E}">
        <p14:creationId xmlns:p14="http://schemas.microsoft.com/office/powerpoint/2010/main" val="77029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a:buFont typeface="Arial" panose="020B0604020202020204" pitchFamily="34" charset="0"/>
              <a:buNone/>
            </a:pPr>
            <a:r>
              <a:rPr lang="en-US" sz="1200" dirty="0">
                <a:effectLst/>
              </a:rPr>
              <a:t>A number of factors impacted this, from the Great Recession and financial crisis, increasing partisan gridlock in Washington, a resurgence of populism, the COVID-19 pandemic, and inflation rates not seen for four decades.</a:t>
            </a:r>
          </a:p>
          <a:p>
            <a:pPr>
              <a:buFont typeface="Arial" panose="020B0604020202020204" pitchFamily="34" charset="0"/>
              <a:buNone/>
            </a:pPr>
            <a:endParaRPr lang="en-US" sz="1200" dirty="0">
              <a:effectLst/>
            </a:endParaRPr>
          </a:p>
          <a:p>
            <a:pPr>
              <a:buFont typeface="Arial" panose="020B0604020202020204" pitchFamily="34" charset="0"/>
              <a:buNone/>
            </a:pPr>
            <a:r>
              <a:rPr lang="en-US" sz="1200" dirty="0">
                <a:effectLst/>
              </a:rPr>
              <a:t>While nonprofits and individual volunteers remain among the most trusted institutions in our community, that trust has fallen and among nonprofits, there is an opportunity to tap into existing positive perceptions to solidify mild support into strong support.</a:t>
            </a:r>
          </a:p>
          <a:p>
            <a:pPr>
              <a:buFont typeface="Arial" panose="020B0604020202020204" pitchFamily="34" charset="0"/>
              <a:buNone/>
            </a:pPr>
            <a:endParaRPr lang="en-US" sz="1200" dirty="0">
              <a:effectLst/>
            </a:endParaRPr>
          </a:p>
          <a:p>
            <a:pPr>
              <a:buFont typeface="Arial" panose="020B0604020202020204" pitchFamily="34" charset="0"/>
              <a:buNone/>
            </a:pPr>
            <a:r>
              <a:rPr lang="en-US" sz="1200" dirty="0">
                <a:effectLst/>
              </a:rPr>
              <a:t>That challenge is both easier and more difficult than ever before in an information ecosystem that is dramatically different than it was 10 years ago, and in a time of escalated political polarization.</a:t>
            </a:r>
          </a:p>
          <a:p>
            <a:pPr>
              <a:buFont typeface="Arial" panose="020B0604020202020204" pitchFamily="34" charset="0"/>
              <a:buNone/>
            </a:pP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rPr>
              <a:t>The poll has a lot of detailed information, and the report, charts, and crosstabs are all available at </a:t>
            </a:r>
            <a:r>
              <a:rPr lang="en-US" sz="1800" dirty="0" err="1">
                <a:effectLst/>
              </a:rPr>
              <a:t>nonprofitctr.org</a:t>
            </a:r>
            <a:r>
              <a:rPr lang="en-US" sz="1800" dirty="0">
                <a:effectLst/>
              </a:rPr>
              <a:t>, and we invite you to download and use them as you formulate your organization’s communications strategy.</a:t>
            </a:r>
          </a:p>
          <a:p>
            <a:pPr>
              <a:buFont typeface="Arial" panose="020B0604020202020204" pitchFamily="34" charset="0"/>
              <a:buNone/>
            </a:pPr>
            <a:endParaRPr lang="en-US" sz="1200" dirty="0">
              <a:effectLst/>
            </a:endParaRPr>
          </a:p>
          <a:p>
            <a:pPr marL="0" indent="0">
              <a:buFont typeface="Arial" panose="020B0604020202020204" pitchFamily="34" charset="0"/>
              <a:buNone/>
            </a:pPr>
            <a:endParaRPr lang="en-US" dirty="0"/>
          </a:p>
          <a:p>
            <a:endParaRPr dirty="0"/>
          </a:p>
        </p:txBody>
      </p:sp>
    </p:spTree>
    <p:extLst>
      <p:ext uri="{BB962C8B-B14F-4D97-AF65-F5344CB8AC3E}">
        <p14:creationId xmlns:p14="http://schemas.microsoft.com/office/powerpoint/2010/main" val="1069189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a:buFont typeface="Arial" panose="020B0604020202020204" pitchFamily="34" charset="0"/>
              <a:buNone/>
            </a:pPr>
            <a:r>
              <a:rPr lang="en-US" sz="1200" dirty="0">
                <a:effectLst/>
              </a:rPr>
              <a:t>A number of factors impacted this, from the Great Recession and financial crisis, increasing partisan gridlock in Washington, a resurgence of populism, the COVID-19 pandemic, and inflation rates not seen for four decades.</a:t>
            </a:r>
          </a:p>
          <a:p>
            <a:pPr>
              <a:buFont typeface="Arial" panose="020B0604020202020204" pitchFamily="34" charset="0"/>
              <a:buNone/>
            </a:pPr>
            <a:endParaRPr lang="en-US" sz="1200" dirty="0">
              <a:effectLst/>
            </a:endParaRPr>
          </a:p>
          <a:p>
            <a:pPr>
              <a:buFont typeface="Arial" panose="020B0604020202020204" pitchFamily="34" charset="0"/>
              <a:buNone/>
            </a:pPr>
            <a:r>
              <a:rPr lang="en-US" sz="1200" dirty="0">
                <a:effectLst/>
              </a:rPr>
              <a:t>While nonprofits and individual volunteers remain among the most trusted institutions in our community, that trust has fallen and among nonprofits, there is an opportunity to tap into existing positive perceptions to solidify mild support into strong support.</a:t>
            </a:r>
          </a:p>
          <a:p>
            <a:pPr>
              <a:buFont typeface="Arial" panose="020B0604020202020204" pitchFamily="34" charset="0"/>
              <a:buNone/>
            </a:pPr>
            <a:endParaRPr lang="en-US" sz="1200" dirty="0">
              <a:effectLst/>
            </a:endParaRPr>
          </a:p>
          <a:p>
            <a:pPr>
              <a:buFont typeface="Arial" panose="020B0604020202020204" pitchFamily="34" charset="0"/>
              <a:buNone/>
            </a:pPr>
            <a:r>
              <a:rPr lang="en-US" sz="1200" dirty="0">
                <a:effectLst/>
              </a:rPr>
              <a:t>That challenge is both easier and more difficult than ever before in an information ecosystem that is dramatically different than it was 10 years ago, and in a time of escalated political polarization.</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The poll has a lot of detailed information, and the report, charts, and crosstabs are all available at </a:t>
            </a:r>
            <a:r>
              <a:rPr lang="en-US" sz="1800" dirty="0" err="1">
                <a:effectLst/>
              </a:rPr>
              <a:t>nonprofitctr.org</a:t>
            </a:r>
            <a:r>
              <a:rPr lang="en-US" sz="1800" dirty="0">
                <a:effectLst/>
              </a:rPr>
              <a:t>, and we invite you to download and use them as you formulate your organization’s communications strategy.</a:t>
            </a:r>
          </a:p>
          <a:p>
            <a:endParaRPr lang="en-US" dirty="0"/>
          </a:p>
        </p:txBody>
      </p:sp>
    </p:spTree>
    <p:extLst>
      <p:ext uri="{BB962C8B-B14F-4D97-AF65-F5344CB8AC3E}">
        <p14:creationId xmlns:p14="http://schemas.microsoft.com/office/powerpoint/2010/main" val="158441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a:buFont typeface="Arial" panose="020B0604020202020204" pitchFamily="34" charset="0"/>
              <a:buNone/>
            </a:pPr>
            <a:r>
              <a:rPr lang="en-US" sz="1800" dirty="0">
                <a:effectLst/>
              </a:rPr>
              <a:t>At the Nonprofit Center, we found a lot of reasons for hope in these numbers despite the challenging environment that we are all operating in. </a:t>
            </a:r>
          </a:p>
          <a:p>
            <a:pPr>
              <a:buFont typeface="Arial" panose="020B0604020202020204" pitchFamily="34" charset="0"/>
              <a:buNone/>
            </a:pPr>
            <a:endParaRPr lang="en-US" sz="1800" dirty="0">
              <a:effectLst/>
            </a:endParaRPr>
          </a:p>
          <a:p>
            <a:pPr>
              <a:buFont typeface="Arial" panose="020B0604020202020204" pitchFamily="34" charset="0"/>
              <a:buNone/>
            </a:pPr>
            <a:r>
              <a:rPr lang="en-US" sz="1800" dirty="0">
                <a:effectLst/>
              </a:rPr>
              <a:t>The first is the promise that nonprofits hold to fight the tide of polarization, misinformation, and ugliness in the public discourse and instead bring our community together in new and profound ways. The poll told us that the vast majority of people — 77 percent — believe the work that nonprofits do creates a fairer, more unified community. This view of nonprofits as a unifier holds the key to making real the vision for a vibrant, inclusive Northeast Florida.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14122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668032-A52F-D948-9A71-F4C57F2391C7}"/>
              </a:ext>
            </a:extLst>
          </p:cNvPr>
          <p:cNvSpPr/>
          <p:nvPr userDrawn="1"/>
        </p:nvSpPr>
        <p:spPr>
          <a:xfrm>
            <a:off x="0" y="0"/>
            <a:ext cx="9144000" cy="1371600"/>
          </a:xfrm>
          <a:prstGeom prst="rect">
            <a:avLst/>
          </a:prstGeom>
          <a:solidFill>
            <a:srgbClr val="232F8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4">
            <a:extLst>
              <a:ext uri="{FF2B5EF4-FFF2-40B4-BE49-F238E27FC236}">
                <a16:creationId xmlns:a16="http://schemas.microsoft.com/office/drawing/2014/main" id="{E7417E53-F26C-194D-AAA5-28BA9E72F411}"/>
              </a:ext>
            </a:extLst>
          </p:cNvPr>
          <p:cNvSpPr txBox="1"/>
          <p:nvPr userDrawn="1"/>
        </p:nvSpPr>
        <p:spPr>
          <a:xfrm>
            <a:off x="350949" y="6459378"/>
            <a:ext cx="2121733" cy="2462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b="1">
                <a:solidFill>
                  <a:schemeClr val="accent5"/>
                </a:solidFill>
                <a:latin typeface="Franklin Gothic Medium"/>
                <a:ea typeface="Franklin Gothic Medium"/>
                <a:cs typeface="Franklin Gothic Medium"/>
                <a:sym typeface="Franklin Gothic Medium"/>
              </a:defRPr>
            </a:lvl1pPr>
          </a:lstStyle>
          <a:p>
            <a:r>
              <a:rPr b="1" dirty="0">
                <a:solidFill>
                  <a:schemeClr val="bg1">
                    <a:lumMod val="65000"/>
                  </a:schemeClr>
                </a:solidFill>
              </a:rPr>
              <a:t>Nonprofit Center of Northeast Florida</a:t>
            </a:r>
          </a:p>
        </p:txBody>
      </p:sp>
      <p:sp>
        <p:nvSpPr>
          <p:cNvPr id="19" name="Content Placeholder 18">
            <a:extLst>
              <a:ext uri="{FF2B5EF4-FFF2-40B4-BE49-F238E27FC236}">
                <a16:creationId xmlns:a16="http://schemas.microsoft.com/office/drawing/2014/main" id="{F7EE1A96-FFA3-D14A-AB56-B7A0C6824844}"/>
              </a:ext>
            </a:extLst>
          </p:cNvPr>
          <p:cNvSpPr>
            <a:spLocks noGrp="1"/>
          </p:cNvSpPr>
          <p:nvPr>
            <p:ph sz="quarter" idx="10"/>
          </p:nvPr>
        </p:nvSpPr>
        <p:spPr>
          <a:xfrm>
            <a:off x="630729" y="1600200"/>
            <a:ext cx="7882541" cy="4687888"/>
          </a:xfrm>
          <a:prstGeom prst="rect">
            <a:avLst/>
          </a:prstGeo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a:extLst>
              <a:ext uri="{FF2B5EF4-FFF2-40B4-BE49-F238E27FC236}">
                <a16:creationId xmlns:a16="http://schemas.microsoft.com/office/drawing/2014/main" id="{D71B72FB-EF3B-5247-87D6-1CB6351E1CA9}"/>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07864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27322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4480-1501-8244-B91F-161B47B34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90F591-97B5-F843-93D3-4EFF3E1AA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42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CE97-305B-FD46-91C6-EE1E14FFB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71937-6067-0247-8B17-DF0C84905B7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0AE1A8-C26E-8445-82BD-8871B6E3D67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91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73F4-05BA-4145-8D5F-329C1FF8388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370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5" name="Content Placeholder 4">
            <a:extLst>
              <a:ext uri="{FF2B5EF4-FFF2-40B4-BE49-F238E27FC236}">
                <a16:creationId xmlns:a16="http://schemas.microsoft.com/office/drawing/2014/main" id="{12F92933-96D7-4049-A4BF-BED823495C3A}"/>
              </a:ext>
            </a:extLst>
          </p:cNvPr>
          <p:cNvSpPr>
            <a:spLocks noGrp="1"/>
          </p:cNvSpPr>
          <p:nvPr>
            <p:ph sz="quarter" idx="10" hasCustomPrompt="1"/>
          </p:nvPr>
        </p:nvSpPr>
        <p:spPr>
          <a:xfrm>
            <a:off x="2574132" y="3736975"/>
            <a:ext cx="3995737" cy="1173163"/>
          </a:xfrm>
        </p:spPr>
        <p:txBody>
          <a:bodyPr/>
          <a:lstStyle>
            <a:lvl1pPr marL="0" indent="0" algn="ctr">
              <a:buNone/>
              <a:defRPr/>
            </a:lvl1pPr>
          </a:lstStyle>
          <a:p>
            <a:pPr lvl="0"/>
            <a:r>
              <a:rPr lang="en-US" dirty="0"/>
              <a:t>Subtitle Text</a:t>
            </a:r>
          </a:p>
        </p:txBody>
      </p:sp>
      <p:pic>
        <p:nvPicPr>
          <p:cNvPr id="9" name="Picture 3" descr="Picture 3">
            <a:extLst>
              <a:ext uri="{FF2B5EF4-FFF2-40B4-BE49-F238E27FC236}">
                <a16:creationId xmlns:a16="http://schemas.microsoft.com/office/drawing/2014/main" id="{974587E8-A829-4F4E-B85D-DEA3B9325E6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685800" y="3383281"/>
            <a:ext cx="7772400" cy="45719"/>
          </a:xfrm>
          <a:prstGeom prst="rect">
            <a:avLst/>
          </a:prstGeom>
          <a:ln w="12700">
            <a:miter lim="400000"/>
          </a:ln>
        </p:spPr>
      </p:pic>
    </p:spTree>
    <p:extLst>
      <p:ext uri="{BB962C8B-B14F-4D97-AF65-F5344CB8AC3E}">
        <p14:creationId xmlns:p14="http://schemas.microsoft.com/office/powerpoint/2010/main" val="187045775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98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2" descr="Nonprofit Center of Northeast Florida">
            <a:extLst>
              <a:ext uri="{FF2B5EF4-FFF2-40B4-BE49-F238E27FC236}">
                <a16:creationId xmlns:a16="http://schemas.microsoft.com/office/drawing/2014/main" id="{04D77E14-DA42-4F4E-8324-CB359380908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13598" y="351538"/>
            <a:ext cx="2421878" cy="801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pplication&#10;&#10;Description automatically generated with medium confidence">
            <a:extLst>
              <a:ext uri="{FF2B5EF4-FFF2-40B4-BE49-F238E27FC236}">
                <a16:creationId xmlns:a16="http://schemas.microsoft.com/office/drawing/2014/main" id="{DF0091AF-AE97-1D42-BA44-5E74F0D2B724}"/>
              </a:ext>
            </a:extLst>
          </p:cNvPr>
          <p:cNvPicPr>
            <a:picLocks noChangeAspect="1"/>
          </p:cNvPicPr>
          <p:nvPr userDrawn="1"/>
        </p:nvPicPr>
        <p:blipFill>
          <a:blip r:embed="rId3"/>
          <a:stretch>
            <a:fillRect/>
          </a:stretch>
        </p:blipFill>
        <p:spPr>
          <a:xfrm>
            <a:off x="-4028" y="4619880"/>
            <a:ext cx="9148028" cy="2287007"/>
          </a:xfrm>
          <a:prstGeom prst="rect">
            <a:avLst/>
          </a:prstGeom>
        </p:spPr>
      </p:pic>
      <p:sp>
        <p:nvSpPr>
          <p:cNvPr id="10" name="Title 1">
            <a:extLst>
              <a:ext uri="{FF2B5EF4-FFF2-40B4-BE49-F238E27FC236}">
                <a16:creationId xmlns:a16="http://schemas.microsoft.com/office/drawing/2014/main" id="{608D1FA3-769F-D842-80DB-647C54C4D343}"/>
              </a:ext>
            </a:extLst>
          </p:cNvPr>
          <p:cNvSpPr txBox="1">
            <a:spLocks/>
          </p:cNvSpPr>
          <p:nvPr userDrawn="1"/>
        </p:nvSpPr>
        <p:spPr>
          <a:xfrm>
            <a:off x="374167" y="4871948"/>
            <a:ext cx="2461309" cy="2034940"/>
          </a:xfrm>
          <a:prstGeom prst="rect">
            <a:avLst/>
          </a:prstGeom>
        </p:spPr>
        <p:txBody>
          <a:bodyPr vert="horz" lIns="91440" tIns="45720" rIns="91440" bIns="45720" rtlCol="0" anchor="ctr">
            <a:normAutofit fontScale="97500"/>
          </a:bodyPr>
          <a:lstStyle/>
          <a:p>
            <a:pPr marL="0" marR="0" lvl="0" indent="0" defTabSz="457200" rtl="0" eaLnBrk="1" fontAlgn="auto" latinLnBrk="0" hangingPunct="1">
              <a:lnSpc>
                <a:spcPct val="100000"/>
              </a:lnSpc>
              <a:spcBef>
                <a:spcPct val="0"/>
              </a:spcBef>
              <a:spcAft>
                <a:spcPts val="600"/>
              </a:spcAft>
              <a:buClrTx/>
              <a:buSzTx/>
              <a:buFontTx/>
              <a:buNone/>
              <a:tabLst/>
              <a:defRPr/>
            </a:pPr>
            <a:r>
              <a:rPr kumimoji="0" lang="en-US" sz="2000" b="1" u="none" strike="noStrike" kern="1200" spc="0" normalizeH="0" baseline="0" noProof="0" dirty="0">
                <a:ln>
                  <a:noFill/>
                </a:ln>
                <a:solidFill>
                  <a:schemeClr val="bg1"/>
                </a:solidFill>
                <a:effectLst/>
                <a:uLnTx/>
                <a:uFillTx/>
                <a:latin typeface="Franklin Gothic Demi" panose="020B0603020102020204" pitchFamily="34" charset="0"/>
                <a:ea typeface="+mj-ea"/>
                <a:cs typeface="Arial"/>
              </a:rPr>
              <a:t>Connect.</a:t>
            </a:r>
          </a:p>
          <a:p>
            <a:pPr marL="0" marR="0" lvl="0" indent="0" defTabSz="457200" rtl="0" eaLnBrk="1" fontAlgn="auto" latinLnBrk="0" hangingPunct="1">
              <a:lnSpc>
                <a:spcPct val="100000"/>
              </a:lnSpc>
              <a:spcBef>
                <a:spcPct val="0"/>
              </a:spcBef>
              <a:spcAft>
                <a:spcPts val="600"/>
              </a:spcAft>
              <a:buClrTx/>
              <a:buSzTx/>
              <a:buFontTx/>
              <a:buNone/>
              <a:tabLst/>
              <a:defRPr/>
            </a:pPr>
            <a:r>
              <a:rPr lang="en-US" sz="2000" b="1" dirty="0">
                <a:solidFill>
                  <a:schemeClr val="bg1"/>
                </a:solidFill>
                <a:latin typeface="Franklin Gothic Demi" panose="020B0603020102020204" pitchFamily="34" charset="0"/>
                <a:ea typeface="+mj-ea"/>
                <a:cs typeface="Arial"/>
              </a:rPr>
              <a:t>Strengthen.</a:t>
            </a:r>
          </a:p>
          <a:p>
            <a:pPr marL="0" marR="0" lvl="0" indent="0" defTabSz="457200" rtl="0" eaLnBrk="1" fontAlgn="auto" latinLnBrk="0" hangingPunct="1">
              <a:lnSpc>
                <a:spcPct val="100000"/>
              </a:lnSpc>
              <a:spcBef>
                <a:spcPct val="0"/>
              </a:spcBef>
              <a:spcAft>
                <a:spcPts val="600"/>
              </a:spcAft>
              <a:buClrTx/>
              <a:buSzTx/>
              <a:buFontTx/>
              <a:buNone/>
              <a:tabLst/>
              <a:defRPr/>
            </a:pPr>
            <a:r>
              <a:rPr kumimoji="0" lang="en-US" sz="2000" b="1" u="none" strike="noStrike" kern="1200" spc="0" normalizeH="0" baseline="0" noProof="0" dirty="0">
                <a:ln>
                  <a:noFill/>
                </a:ln>
                <a:solidFill>
                  <a:schemeClr val="bg1"/>
                </a:solidFill>
                <a:effectLst/>
                <a:uLnTx/>
                <a:uFillTx/>
                <a:latin typeface="Franklin Gothic Demi" panose="020B0603020102020204" pitchFamily="34" charset="0"/>
                <a:ea typeface="+mj-ea"/>
                <a:cs typeface="Arial"/>
              </a:rPr>
              <a:t>Advocate.</a:t>
            </a:r>
          </a:p>
        </p:txBody>
      </p:sp>
      <p:sp>
        <p:nvSpPr>
          <p:cNvPr id="2" name="Title 1">
            <a:extLst>
              <a:ext uri="{FF2B5EF4-FFF2-40B4-BE49-F238E27FC236}">
                <a16:creationId xmlns:a16="http://schemas.microsoft.com/office/drawing/2014/main" id="{408459FF-AE14-A44A-B333-97F02D5F7E4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CF00DB5-464F-874D-A032-AB5BBF915F52}"/>
              </a:ext>
            </a:extLst>
          </p:cNvPr>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A99B-9139-504A-8D99-D367C69B2062}"/>
              </a:ext>
            </a:extLst>
          </p:cNvPr>
          <p:cNvSpPr>
            <a:spLocks noGrp="1"/>
          </p:cNvSpPr>
          <p:nvPr>
            <p:ph type="ctrTitle"/>
          </p:nvPr>
        </p:nvSpPr>
        <p:spPr>
          <a:xfrm>
            <a:off x="1143000" y="665163"/>
            <a:ext cx="6858000" cy="2387600"/>
          </a:xfrm>
          <a:prstGeom prst="rect">
            <a:avLst/>
          </a:prstGeom>
        </p:spPr>
        <p:txBody>
          <a:bodyPr anchor="b">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E8D5715F-CEFC-3E4D-B94F-6407E9E8201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b="1" i="1">
                <a:solidFill>
                  <a:schemeClr val="bg1">
                    <a:lumMod val="50000"/>
                  </a:schemeClr>
                </a:solidFill>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213388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477562-EBE0-F54B-AF5F-239F46C16965}"/>
              </a:ext>
            </a:extLst>
          </p:cNvPr>
          <p:cNvSpPr/>
          <p:nvPr userDrawn="1"/>
        </p:nvSpPr>
        <p:spPr>
          <a:xfrm>
            <a:off x="0" y="0"/>
            <a:ext cx="9144000" cy="1371600"/>
          </a:xfrm>
          <a:prstGeom prst="rect">
            <a:avLst/>
          </a:prstGeom>
          <a:solidFill>
            <a:srgbClr val="232F8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Content Placeholder 2" descr="Logo&#10;&#10;Description automatically generated">
            <a:extLst>
              <a:ext uri="{FF2B5EF4-FFF2-40B4-BE49-F238E27FC236}">
                <a16:creationId xmlns:a16="http://schemas.microsoft.com/office/drawing/2014/main" id="{065635DB-1F4D-584E-AA99-30F0B078933B}"/>
              </a:ext>
            </a:extLst>
          </p:cNvPr>
          <p:cNvPicPr>
            <a:picLocks noChangeAspect="1"/>
          </p:cNvPicPr>
          <p:nvPr userDrawn="1"/>
        </p:nvPicPr>
        <p:blipFill>
          <a:blip r:embed="rId4"/>
          <a:stretch>
            <a:fillRect/>
          </a:stretch>
        </p:blipFill>
        <p:spPr>
          <a:xfrm>
            <a:off x="7326489" y="5076289"/>
            <a:ext cx="1675479" cy="1675479"/>
          </a:xfrm>
          <a:prstGeom prst="rect">
            <a:avLst/>
          </a:prstGeom>
        </p:spPr>
      </p:pic>
      <p:sp>
        <p:nvSpPr>
          <p:cNvPr id="15" name="TextBox 4">
            <a:extLst>
              <a:ext uri="{FF2B5EF4-FFF2-40B4-BE49-F238E27FC236}">
                <a16:creationId xmlns:a16="http://schemas.microsoft.com/office/drawing/2014/main" id="{22823AD1-125F-6044-86D4-8B6EAB809DC4}"/>
              </a:ext>
            </a:extLst>
          </p:cNvPr>
          <p:cNvSpPr txBox="1"/>
          <p:nvPr userDrawn="1"/>
        </p:nvSpPr>
        <p:spPr>
          <a:xfrm>
            <a:off x="350949" y="6459378"/>
            <a:ext cx="2121733" cy="2462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b="1">
                <a:solidFill>
                  <a:schemeClr val="accent5"/>
                </a:solidFill>
                <a:latin typeface="Franklin Gothic Medium"/>
                <a:ea typeface="Franklin Gothic Medium"/>
                <a:cs typeface="Franklin Gothic Medium"/>
                <a:sym typeface="Franklin Gothic Medium"/>
              </a:defRPr>
            </a:lvl1pPr>
          </a:lstStyle>
          <a:p>
            <a:r>
              <a:rPr b="1" dirty="0">
                <a:solidFill>
                  <a:schemeClr val="bg1">
                    <a:lumMod val="65000"/>
                  </a:schemeClr>
                </a:solidFill>
              </a:rPr>
              <a:t>Nonprofit Center of Northeast Florida</a:t>
            </a:r>
          </a:p>
        </p:txBody>
      </p:sp>
      <p:sp>
        <p:nvSpPr>
          <p:cNvPr id="17" name="Title Placeholder 16">
            <a:extLst>
              <a:ext uri="{FF2B5EF4-FFF2-40B4-BE49-F238E27FC236}">
                <a16:creationId xmlns:a16="http://schemas.microsoft.com/office/drawing/2014/main" id="{75F50AD0-0440-DF4E-8B6F-E19E1C8B8071}"/>
              </a:ext>
            </a:extLst>
          </p:cNvPr>
          <p:cNvSpPr>
            <a:spLocks noGrp="1"/>
          </p:cNvSpPr>
          <p:nvPr>
            <p:ph type="title"/>
          </p:nvPr>
        </p:nvSpPr>
        <p:spPr>
          <a:xfrm>
            <a:off x="628650" y="23018"/>
            <a:ext cx="7886700" cy="132556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83" r:id="rId2"/>
  </p:sldLayoutIdLst>
  <p:txStyles>
    <p:titleStyle>
      <a:lvl1pPr algn="ctr" defTabSz="457200" rtl="0" eaLnBrk="1" latinLnBrk="0" hangingPunct="1">
        <a:spcBef>
          <a:spcPct val="0"/>
        </a:spcBef>
        <a:buNone/>
        <a:defRPr sz="4000" kern="1200">
          <a:solidFill>
            <a:schemeClr val="bg1"/>
          </a:solidFill>
          <a:latin typeface="Franklin Gothic Medium" panose="020B06030201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32F8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CF997F-CC07-BA40-A234-B7FE788A290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5BF592-65E5-5748-B2C0-EEEBD3D28A2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DBC81D4C-A756-FB4C-BC1D-9E49F92BB411}"/>
              </a:ext>
            </a:extLst>
          </p:cNvPr>
          <p:cNvPicPr>
            <a:picLocks noChangeAspect="1"/>
          </p:cNvPicPr>
          <p:nvPr userDrawn="1"/>
        </p:nvPicPr>
        <p:blipFill>
          <a:blip r:embed="rId6"/>
          <a:stretch>
            <a:fillRect/>
          </a:stretch>
        </p:blipFill>
        <p:spPr>
          <a:xfrm>
            <a:off x="7507818" y="5257800"/>
            <a:ext cx="1421694" cy="1421694"/>
          </a:xfrm>
          <a:prstGeom prst="rect">
            <a:avLst/>
          </a:prstGeom>
        </p:spPr>
      </p:pic>
      <p:sp>
        <p:nvSpPr>
          <p:cNvPr id="11" name="Footer Placeholder 10">
            <a:extLst>
              <a:ext uri="{FF2B5EF4-FFF2-40B4-BE49-F238E27FC236}">
                <a16:creationId xmlns:a16="http://schemas.microsoft.com/office/drawing/2014/main" id="{01A73421-3929-6642-B620-50C26DE41AB9}"/>
              </a:ext>
            </a:extLst>
          </p:cNvPr>
          <p:cNvSpPr>
            <a:spLocks noGrp="1"/>
          </p:cNvSpPr>
          <p:nvPr>
            <p:ph type="ftr" sz="quarter" idx="3"/>
          </p:nvPr>
        </p:nvSpPr>
        <p:spPr>
          <a:xfrm>
            <a:off x="628650" y="6314369"/>
            <a:ext cx="3086100" cy="365125"/>
          </a:xfrm>
          <a:prstGeom prst="rect">
            <a:avLst/>
          </a:prstGeom>
        </p:spPr>
        <p:txBody>
          <a:bodyPr vert="horz" lIns="91440" tIns="45720" rIns="91440" bIns="45720" rtlCol="0" anchor="ctr"/>
          <a:lstStyle>
            <a:lvl1pPr algn="l">
              <a:defRPr sz="1000">
                <a:solidFill>
                  <a:schemeClr val="bg1"/>
                </a:solidFill>
                <a:latin typeface="Franklin Gothic Medium" panose="020B0603020102020204" pitchFamily="34" charset="0"/>
              </a:defRPr>
            </a:lvl1pPr>
          </a:lstStyle>
          <a:p>
            <a:r>
              <a:rPr lang="en-US"/>
              <a:t>Nonprofit Center of Northeast Florida</a:t>
            </a:r>
            <a:endParaRPr lang="en-US" dirty="0"/>
          </a:p>
        </p:txBody>
      </p:sp>
    </p:spTree>
    <p:extLst>
      <p:ext uri="{BB962C8B-B14F-4D97-AF65-F5344CB8AC3E}">
        <p14:creationId xmlns:p14="http://schemas.microsoft.com/office/powerpoint/2010/main" val="925184597"/>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4" r:id="rId3"/>
    <p:sldLayoutId id="2147483678" r:id="rId4"/>
  </p:sldLayoutIdLst>
  <p:txStyles>
    <p:titleStyle>
      <a:lvl1pPr algn="ctr" defTabSz="914400" rtl="0" eaLnBrk="1" latinLnBrk="0" hangingPunct="1">
        <a:lnSpc>
          <a:spcPct val="90000"/>
        </a:lnSpc>
        <a:spcBef>
          <a:spcPct val="0"/>
        </a:spcBef>
        <a:buNone/>
        <a:defRPr sz="4000" kern="1200">
          <a:solidFill>
            <a:schemeClr val="bg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297210"/>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BD081E-8CEF-7045-BBBE-90E630971FE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8AE4F-ED7A-3E43-93BF-082C2CDD228F}" type="datetimeFigureOut">
              <a:rPr lang="en-US" smtClean="0"/>
              <a:t>11/15/22</a:t>
            </a:fld>
            <a:endParaRPr lang="en-US"/>
          </a:p>
        </p:txBody>
      </p:sp>
      <p:sp>
        <p:nvSpPr>
          <p:cNvPr id="6" name="Slide Number Placeholder 5">
            <a:extLst>
              <a:ext uri="{FF2B5EF4-FFF2-40B4-BE49-F238E27FC236}">
                <a16:creationId xmlns:a16="http://schemas.microsoft.com/office/drawing/2014/main" id="{129BD502-25C2-F44F-8925-A400277790A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8952C-C7D4-BE48-A726-9CF717373610}" type="slidenum">
              <a:rPr lang="en-US" smtClean="0"/>
              <a:t>‹#›</a:t>
            </a:fld>
            <a:endParaRPr lang="en-US"/>
          </a:p>
        </p:txBody>
      </p:sp>
      <p:pic>
        <p:nvPicPr>
          <p:cNvPr id="8" name="Picture 2" descr="Nonprofit Center of Northeast Florida">
            <a:extLst>
              <a:ext uri="{FF2B5EF4-FFF2-40B4-BE49-F238E27FC236}">
                <a16:creationId xmlns:a16="http://schemas.microsoft.com/office/drawing/2014/main" id="{48904527-EA68-1940-B897-9FB7A7FFD31C}"/>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13598" y="351538"/>
            <a:ext cx="2421878" cy="801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pplication&#10;&#10;Description automatically generated with medium confidence">
            <a:extLst>
              <a:ext uri="{FF2B5EF4-FFF2-40B4-BE49-F238E27FC236}">
                <a16:creationId xmlns:a16="http://schemas.microsoft.com/office/drawing/2014/main" id="{BA0C7273-A02B-2F41-97D1-26B429EC4177}"/>
              </a:ext>
            </a:extLst>
          </p:cNvPr>
          <p:cNvPicPr>
            <a:picLocks noChangeAspect="1"/>
          </p:cNvPicPr>
          <p:nvPr userDrawn="1"/>
        </p:nvPicPr>
        <p:blipFill>
          <a:blip r:embed="rId4"/>
          <a:stretch>
            <a:fillRect/>
          </a:stretch>
        </p:blipFill>
        <p:spPr>
          <a:xfrm>
            <a:off x="-4028" y="4619880"/>
            <a:ext cx="9148028" cy="2287007"/>
          </a:xfrm>
          <a:prstGeom prst="rect">
            <a:avLst/>
          </a:prstGeom>
        </p:spPr>
      </p:pic>
      <p:sp>
        <p:nvSpPr>
          <p:cNvPr id="10" name="Title 1">
            <a:extLst>
              <a:ext uri="{FF2B5EF4-FFF2-40B4-BE49-F238E27FC236}">
                <a16:creationId xmlns:a16="http://schemas.microsoft.com/office/drawing/2014/main" id="{24B3A9B8-EC3E-F74A-B6FF-A83AFA16E545}"/>
              </a:ext>
            </a:extLst>
          </p:cNvPr>
          <p:cNvSpPr txBox="1">
            <a:spLocks/>
          </p:cNvSpPr>
          <p:nvPr userDrawn="1"/>
        </p:nvSpPr>
        <p:spPr>
          <a:xfrm>
            <a:off x="374167" y="4871948"/>
            <a:ext cx="2461309" cy="2034940"/>
          </a:xfrm>
          <a:prstGeom prst="rect">
            <a:avLst/>
          </a:prstGeom>
        </p:spPr>
        <p:txBody>
          <a:bodyPr vert="horz" lIns="91440" tIns="45720" rIns="91440" bIns="45720" rtlCol="0" anchor="ctr">
            <a:normAutofit fontScale="97500"/>
          </a:bodyPr>
          <a:lstStyle/>
          <a:p>
            <a:pPr marL="0" marR="0" lvl="0" indent="0" defTabSz="457200" rtl="0" eaLnBrk="1" fontAlgn="auto" latinLnBrk="0" hangingPunct="1">
              <a:lnSpc>
                <a:spcPct val="100000"/>
              </a:lnSpc>
              <a:spcBef>
                <a:spcPct val="0"/>
              </a:spcBef>
              <a:spcAft>
                <a:spcPts val="600"/>
              </a:spcAft>
              <a:buClrTx/>
              <a:buSzTx/>
              <a:buFontTx/>
              <a:buNone/>
              <a:tabLst/>
              <a:defRPr/>
            </a:pPr>
            <a:r>
              <a:rPr kumimoji="0" lang="en-US" sz="2000" b="1" u="none" strike="noStrike" kern="1200" spc="0" normalizeH="0" baseline="0" noProof="0" dirty="0">
                <a:ln>
                  <a:noFill/>
                </a:ln>
                <a:solidFill>
                  <a:schemeClr val="bg1"/>
                </a:solidFill>
                <a:effectLst/>
                <a:uLnTx/>
                <a:uFillTx/>
                <a:latin typeface="Franklin Gothic Demi" panose="020B0603020102020204" pitchFamily="34" charset="0"/>
                <a:ea typeface="+mj-ea"/>
                <a:cs typeface="Arial"/>
              </a:rPr>
              <a:t>Connect.</a:t>
            </a:r>
          </a:p>
          <a:p>
            <a:pPr marL="0" marR="0" lvl="0" indent="0" defTabSz="457200" rtl="0" eaLnBrk="1" fontAlgn="auto" latinLnBrk="0" hangingPunct="1">
              <a:lnSpc>
                <a:spcPct val="100000"/>
              </a:lnSpc>
              <a:spcBef>
                <a:spcPct val="0"/>
              </a:spcBef>
              <a:spcAft>
                <a:spcPts val="600"/>
              </a:spcAft>
              <a:buClrTx/>
              <a:buSzTx/>
              <a:buFontTx/>
              <a:buNone/>
              <a:tabLst/>
              <a:defRPr/>
            </a:pPr>
            <a:r>
              <a:rPr lang="en-US" sz="2000" b="1" dirty="0">
                <a:solidFill>
                  <a:schemeClr val="bg1"/>
                </a:solidFill>
                <a:latin typeface="Franklin Gothic Demi" panose="020B0603020102020204" pitchFamily="34" charset="0"/>
                <a:ea typeface="+mj-ea"/>
                <a:cs typeface="Arial"/>
              </a:rPr>
              <a:t>Strengthen.</a:t>
            </a:r>
          </a:p>
          <a:p>
            <a:pPr marL="0" marR="0" lvl="0" indent="0" defTabSz="457200" rtl="0" eaLnBrk="1" fontAlgn="auto" latinLnBrk="0" hangingPunct="1">
              <a:lnSpc>
                <a:spcPct val="100000"/>
              </a:lnSpc>
              <a:spcBef>
                <a:spcPct val="0"/>
              </a:spcBef>
              <a:spcAft>
                <a:spcPts val="600"/>
              </a:spcAft>
              <a:buClrTx/>
              <a:buSzTx/>
              <a:buFontTx/>
              <a:buNone/>
              <a:tabLst/>
              <a:defRPr/>
            </a:pPr>
            <a:r>
              <a:rPr kumimoji="0" lang="en-US" sz="2000" b="1" u="none" strike="noStrike" kern="1200" spc="0" normalizeH="0" baseline="0" noProof="0" dirty="0">
                <a:ln>
                  <a:noFill/>
                </a:ln>
                <a:solidFill>
                  <a:schemeClr val="bg1"/>
                </a:solidFill>
                <a:effectLst/>
                <a:uLnTx/>
                <a:uFillTx/>
                <a:latin typeface="Franklin Gothic Demi" panose="020B0603020102020204" pitchFamily="34" charset="0"/>
                <a:ea typeface="+mj-ea"/>
                <a:cs typeface="Arial"/>
              </a:rPr>
              <a:t>Advocate.</a:t>
            </a:r>
          </a:p>
        </p:txBody>
      </p:sp>
      <p:sp>
        <p:nvSpPr>
          <p:cNvPr id="12" name="Title Placeholder 11">
            <a:extLst>
              <a:ext uri="{FF2B5EF4-FFF2-40B4-BE49-F238E27FC236}">
                <a16:creationId xmlns:a16="http://schemas.microsoft.com/office/drawing/2014/main" id="{6AB3180D-B28F-A24F-B76E-45D3EE99B04B}"/>
              </a:ext>
            </a:extLst>
          </p:cNvPr>
          <p:cNvSpPr>
            <a:spLocks noGrp="1"/>
          </p:cNvSpPr>
          <p:nvPr>
            <p:ph type="title"/>
          </p:nvPr>
        </p:nvSpPr>
        <p:spPr>
          <a:xfrm>
            <a:off x="628650" y="176001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2" name="Footer Placeholder 1">
            <a:extLst>
              <a:ext uri="{FF2B5EF4-FFF2-40B4-BE49-F238E27FC236}">
                <a16:creationId xmlns:a16="http://schemas.microsoft.com/office/drawing/2014/main" id="{37BB97CA-F7F5-DA4E-BAFD-FFAC30528BA6}"/>
              </a:ext>
            </a:extLst>
          </p:cNvPr>
          <p:cNvSpPr>
            <a:spLocks noGrp="1"/>
          </p:cNvSpPr>
          <p:nvPr>
            <p:ph type="ftr" sz="quarter" idx="3"/>
          </p:nvPr>
        </p:nvSpPr>
        <p:spPr>
          <a:xfrm>
            <a:off x="5683733" y="6334477"/>
            <a:ext cx="3086100" cy="365125"/>
          </a:xfrm>
          <a:prstGeom prst="rect">
            <a:avLst/>
          </a:prstGeom>
        </p:spPr>
        <p:txBody>
          <a:bodyPr vert="horz" lIns="91440" tIns="45720" rIns="91440" bIns="45720" rtlCol="0" anchor="ctr"/>
          <a:lstStyle>
            <a:lvl1pPr algn="r">
              <a:defRPr sz="1200">
                <a:solidFill>
                  <a:schemeClr val="bg1"/>
                </a:solidFill>
                <a:latin typeface="Garamond" panose="02020404030301010803" pitchFamily="18" charset="0"/>
              </a:defRPr>
            </a:lvl1pPr>
          </a:lstStyle>
          <a:p>
            <a:endParaRPr lang="en-US" dirty="0"/>
          </a:p>
        </p:txBody>
      </p:sp>
    </p:spTree>
    <p:extLst>
      <p:ext uri="{BB962C8B-B14F-4D97-AF65-F5344CB8AC3E}">
        <p14:creationId xmlns:p14="http://schemas.microsoft.com/office/powerpoint/2010/main" val="316699460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lnSpc>
          <a:spcPct val="90000"/>
        </a:lnSpc>
        <a:spcBef>
          <a:spcPct val="0"/>
        </a:spcBef>
        <a:buNone/>
        <a:defRPr sz="4800" b="1" i="0" kern="1200">
          <a:solidFill>
            <a:srgbClr val="232F84"/>
          </a:solidFill>
          <a:latin typeface="Franklin Gothic Demi"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Content Placeholder 2" descr="Logo&#10;&#10;Description automatically generated">
            <a:extLst>
              <a:ext uri="{FF2B5EF4-FFF2-40B4-BE49-F238E27FC236}">
                <a16:creationId xmlns:a16="http://schemas.microsoft.com/office/drawing/2014/main" id="{0816CF56-C76E-614B-8978-E3B0E7CE1979}"/>
              </a:ext>
            </a:extLst>
          </p:cNvPr>
          <p:cNvPicPr>
            <a:picLocks noChangeAspect="1"/>
          </p:cNvPicPr>
          <p:nvPr userDrawn="1"/>
        </p:nvPicPr>
        <p:blipFill>
          <a:blip r:embed="rId4"/>
          <a:stretch>
            <a:fillRect/>
          </a:stretch>
        </p:blipFill>
        <p:spPr>
          <a:xfrm>
            <a:off x="7326489" y="5076289"/>
            <a:ext cx="1675479" cy="1675479"/>
          </a:xfrm>
          <a:prstGeom prst="rect">
            <a:avLst/>
          </a:prstGeom>
        </p:spPr>
      </p:pic>
      <p:sp>
        <p:nvSpPr>
          <p:cNvPr id="9" name="TextBox 4">
            <a:extLst>
              <a:ext uri="{FF2B5EF4-FFF2-40B4-BE49-F238E27FC236}">
                <a16:creationId xmlns:a16="http://schemas.microsoft.com/office/drawing/2014/main" id="{1C0B2CCF-0EDC-3248-8453-F8BA6F99BCD0}"/>
              </a:ext>
            </a:extLst>
          </p:cNvPr>
          <p:cNvSpPr txBox="1"/>
          <p:nvPr userDrawn="1"/>
        </p:nvSpPr>
        <p:spPr>
          <a:xfrm>
            <a:off x="350949" y="6459378"/>
            <a:ext cx="2121733" cy="2462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b="1">
                <a:solidFill>
                  <a:schemeClr val="accent5"/>
                </a:solidFill>
                <a:latin typeface="Franklin Gothic Medium"/>
                <a:ea typeface="Franklin Gothic Medium"/>
                <a:cs typeface="Franklin Gothic Medium"/>
                <a:sym typeface="Franklin Gothic Medium"/>
              </a:defRPr>
            </a:lvl1pPr>
          </a:lstStyle>
          <a:p>
            <a:r>
              <a:rPr b="1" dirty="0">
                <a:solidFill>
                  <a:schemeClr val="bg1">
                    <a:lumMod val="65000"/>
                  </a:schemeClr>
                </a:solidFill>
              </a:rPr>
              <a:t>Nonprofit Center of Northeast Florida</a:t>
            </a:r>
          </a:p>
        </p:txBody>
      </p:sp>
      <p:pic>
        <p:nvPicPr>
          <p:cNvPr id="10" name="Picture 4" descr="Picture 4">
            <a:extLst>
              <a:ext uri="{FF2B5EF4-FFF2-40B4-BE49-F238E27FC236}">
                <a16:creationId xmlns:a16="http://schemas.microsoft.com/office/drawing/2014/main" id="{154E1EA9-8881-0843-9893-CAD984C420A7}"/>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a:fillRect/>
          </a:stretch>
        </p:blipFill>
        <p:spPr>
          <a:xfrm>
            <a:off x="685798" y="3255543"/>
            <a:ext cx="7772401" cy="45719"/>
          </a:xfrm>
          <a:prstGeom prst="rect">
            <a:avLst/>
          </a:prstGeom>
          <a:ln w="12700">
            <a:miter lim="400000"/>
          </a:ln>
        </p:spPr>
      </p:pic>
      <p:sp>
        <p:nvSpPr>
          <p:cNvPr id="11" name="Title Placeholder 10">
            <a:extLst>
              <a:ext uri="{FF2B5EF4-FFF2-40B4-BE49-F238E27FC236}">
                <a16:creationId xmlns:a16="http://schemas.microsoft.com/office/drawing/2014/main" id="{FB94BA9E-34AD-834D-931A-A03B7937F75A}"/>
              </a:ext>
            </a:extLst>
          </p:cNvPr>
          <p:cNvSpPr>
            <a:spLocks noGrp="1"/>
          </p:cNvSpPr>
          <p:nvPr>
            <p:ph type="title"/>
          </p:nvPr>
        </p:nvSpPr>
        <p:spPr>
          <a:xfrm>
            <a:off x="628649" y="1629480"/>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45467836"/>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ctr" defTabSz="914400" rtl="0" eaLnBrk="1" latinLnBrk="0" hangingPunct="1">
        <a:lnSpc>
          <a:spcPct val="90000"/>
        </a:lnSpc>
        <a:spcBef>
          <a:spcPct val="0"/>
        </a:spcBef>
        <a:buNone/>
        <a:defRPr sz="4400" b="1" i="0" kern="1200">
          <a:solidFill>
            <a:srgbClr val="232F84"/>
          </a:solidFill>
          <a:latin typeface="Franklin Gothic Demi"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01CB-EDAF-B746-9D82-996CD213879D}"/>
              </a:ext>
            </a:extLst>
          </p:cNvPr>
          <p:cNvSpPr>
            <a:spLocks noGrp="1"/>
          </p:cNvSpPr>
          <p:nvPr>
            <p:ph type="title"/>
          </p:nvPr>
        </p:nvSpPr>
        <p:spPr>
          <a:xfrm>
            <a:off x="685800" y="1801812"/>
            <a:ext cx="7772400" cy="1470025"/>
          </a:xfrm>
        </p:spPr>
        <p:txBody>
          <a:bodyPr/>
          <a:lstStyle/>
          <a:p>
            <a:r>
              <a:rPr lang="en-US" dirty="0"/>
              <a:t>Believe in the Good</a:t>
            </a:r>
            <a:br>
              <a:rPr lang="en-US" dirty="0"/>
            </a:br>
            <a:r>
              <a:rPr lang="en-US" dirty="0"/>
              <a:t>Public Perceptions Poll</a:t>
            </a:r>
          </a:p>
        </p:txBody>
      </p:sp>
      <p:sp>
        <p:nvSpPr>
          <p:cNvPr id="3" name="Content Placeholder 2">
            <a:extLst>
              <a:ext uri="{FF2B5EF4-FFF2-40B4-BE49-F238E27FC236}">
                <a16:creationId xmlns:a16="http://schemas.microsoft.com/office/drawing/2014/main" id="{F0730ADD-4DE7-244E-A534-56EE2BAC2238}"/>
              </a:ext>
            </a:extLst>
          </p:cNvPr>
          <p:cNvSpPr>
            <a:spLocks noGrp="1"/>
          </p:cNvSpPr>
          <p:nvPr>
            <p:ph sz="quarter" idx="10"/>
          </p:nvPr>
        </p:nvSpPr>
        <p:spPr/>
        <p:txBody>
          <a:bodyPr/>
          <a:lstStyle/>
          <a:p>
            <a:r>
              <a:rPr lang="en-US" dirty="0"/>
              <a:t>Believing in Nonprofits</a:t>
            </a:r>
          </a:p>
        </p:txBody>
      </p:sp>
    </p:spTree>
    <p:extLst>
      <p:ext uri="{BB962C8B-B14F-4D97-AF65-F5344CB8AC3E}">
        <p14:creationId xmlns:p14="http://schemas.microsoft.com/office/powerpoint/2010/main" val="232680967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raising their hands&#10;&#10;Description automatically generated">
            <a:extLst>
              <a:ext uri="{FF2B5EF4-FFF2-40B4-BE49-F238E27FC236}">
                <a16:creationId xmlns:a16="http://schemas.microsoft.com/office/drawing/2014/main" id="{9247F0E1-479E-364D-A3B1-6903FD502F08}"/>
              </a:ext>
            </a:extLst>
          </p:cNvPr>
          <p:cNvPicPr>
            <a:picLocks noChangeAspect="1"/>
          </p:cNvPicPr>
          <p:nvPr/>
        </p:nvPicPr>
        <p:blipFill rotWithShape="1">
          <a:blip r:embed="rId3">
            <a:duotone>
              <a:schemeClr val="bg2">
                <a:shade val="45000"/>
                <a:satMod val="135000"/>
              </a:schemeClr>
              <a:prstClr val="white"/>
            </a:duotone>
            <a:alphaModFix amt="34000"/>
            <a:extLst>
              <a:ext uri="{28A0092B-C50C-407E-A947-70E740481C1C}">
                <a14:useLocalDpi xmlns:a14="http://schemas.microsoft.com/office/drawing/2010/main"/>
              </a:ext>
            </a:extLst>
          </a:blip>
          <a:srcRect/>
          <a:stretch/>
        </p:blipFill>
        <p:spPr>
          <a:xfrm>
            <a:off x="0" y="1348581"/>
            <a:ext cx="9144000" cy="5509419"/>
          </a:xfrm>
          <a:prstGeom prst="rect">
            <a:avLst/>
          </a:prstGeom>
          <a:noFill/>
        </p:spPr>
      </p:pic>
      <p:sp>
        <p:nvSpPr>
          <p:cNvPr id="128" name="Title 1"/>
          <p:cNvSpPr txBox="1">
            <a:spLocks noGrp="1"/>
          </p:cNvSpPr>
          <p:nvPr>
            <p:ph type="title"/>
          </p:nvPr>
        </p:nvSpPr>
        <p:spPr>
          <a:prstGeom prst="rect">
            <a:avLst/>
          </a:prstGeom>
        </p:spPr>
        <p:txBody>
          <a:bodyPr>
            <a:normAutofit/>
          </a:bodyPr>
          <a:lstStyle>
            <a:lvl1pPr>
              <a:defRPr sz="3200" b="1">
                <a:latin typeface="Franklin Gothic Medium"/>
                <a:ea typeface="Franklin Gothic Medium"/>
                <a:cs typeface="Franklin Gothic Medium"/>
                <a:sym typeface="Franklin Gothic Medium"/>
              </a:defRPr>
            </a:lvl1pPr>
          </a:lstStyle>
          <a:p>
            <a:r>
              <a:rPr lang="en-US" sz="4400" dirty="0"/>
              <a:t>Looking Ahead</a:t>
            </a:r>
            <a:endParaRPr sz="4400" dirty="0"/>
          </a:p>
        </p:txBody>
      </p:sp>
      <p:sp>
        <p:nvSpPr>
          <p:cNvPr id="2" name="TextBox 1">
            <a:extLst>
              <a:ext uri="{FF2B5EF4-FFF2-40B4-BE49-F238E27FC236}">
                <a16:creationId xmlns:a16="http://schemas.microsoft.com/office/drawing/2014/main" id="{4FFA5199-1BD0-A942-97C1-1C279A7EBEE2}"/>
              </a:ext>
            </a:extLst>
          </p:cNvPr>
          <p:cNvSpPr txBox="1"/>
          <p:nvPr/>
        </p:nvSpPr>
        <p:spPr>
          <a:xfrm>
            <a:off x="492292" y="1629594"/>
            <a:ext cx="3128210" cy="1862048"/>
          </a:xfrm>
          <a:prstGeom prst="rect">
            <a:avLst/>
          </a:prstGeom>
          <a:noFill/>
        </p:spPr>
        <p:txBody>
          <a:bodyPr wrap="square" rtlCol="0">
            <a:spAutoFit/>
          </a:bodyPr>
          <a:lstStyle/>
          <a:p>
            <a:r>
              <a:rPr lang="en-US" sz="11500" b="1" dirty="0">
                <a:solidFill>
                  <a:srgbClr val="E58E1A"/>
                </a:solidFill>
                <a:latin typeface="Franklin Gothic Medium" panose="020B0603020102020204" pitchFamily="34" charset="0"/>
              </a:rPr>
              <a:t>77%</a:t>
            </a:r>
          </a:p>
        </p:txBody>
      </p:sp>
      <p:sp>
        <p:nvSpPr>
          <p:cNvPr id="3" name="TextBox 2">
            <a:extLst>
              <a:ext uri="{FF2B5EF4-FFF2-40B4-BE49-F238E27FC236}">
                <a16:creationId xmlns:a16="http://schemas.microsoft.com/office/drawing/2014/main" id="{BAA4C903-6004-8C40-A4E6-392BD25E2C80}"/>
              </a:ext>
            </a:extLst>
          </p:cNvPr>
          <p:cNvSpPr txBox="1"/>
          <p:nvPr/>
        </p:nvSpPr>
        <p:spPr>
          <a:xfrm>
            <a:off x="1257299" y="3381469"/>
            <a:ext cx="4726405" cy="1384995"/>
          </a:xfrm>
          <a:prstGeom prst="rect">
            <a:avLst/>
          </a:prstGeom>
          <a:noFill/>
        </p:spPr>
        <p:txBody>
          <a:bodyPr wrap="square" rtlCol="0">
            <a:spAutoFit/>
          </a:bodyPr>
          <a:lstStyle/>
          <a:p>
            <a:r>
              <a:rPr lang="en-US" sz="2800" b="1" dirty="0">
                <a:latin typeface="Garamond" panose="02020404030301010803" pitchFamily="18" charset="0"/>
              </a:rPr>
              <a:t>believe the work nonprofits do creates a fairer, more unified community.</a:t>
            </a:r>
          </a:p>
        </p:txBody>
      </p:sp>
    </p:spTree>
    <p:extLst>
      <p:ext uri="{BB962C8B-B14F-4D97-AF65-F5344CB8AC3E}">
        <p14:creationId xmlns:p14="http://schemas.microsoft.com/office/powerpoint/2010/main" val="210314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prstGeom prst="rect">
            <a:avLst/>
          </a:prstGeom>
        </p:spPr>
        <p:txBody>
          <a:bodyPr>
            <a:normAutofit/>
          </a:bodyPr>
          <a:lstStyle>
            <a:lvl1pPr>
              <a:defRPr sz="3200" b="1">
                <a:latin typeface="Franklin Gothic Medium"/>
                <a:ea typeface="Franklin Gothic Medium"/>
                <a:cs typeface="Franklin Gothic Medium"/>
                <a:sym typeface="Franklin Gothic Medium"/>
              </a:defRPr>
            </a:lvl1pPr>
          </a:lstStyle>
          <a:p>
            <a:r>
              <a:rPr lang="en-US" sz="4400" dirty="0"/>
              <a:t>Looking Ahead</a:t>
            </a:r>
            <a:endParaRPr sz="4400" dirty="0"/>
          </a:p>
        </p:txBody>
      </p:sp>
      <p:graphicFrame>
        <p:nvGraphicFramePr>
          <p:cNvPr id="5" name="Chart 4">
            <a:extLst>
              <a:ext uri="{FF2B5EF4-FFF2-40B4-BE49-F238E27FC236}">
                <a16:creationId xmlns:a16="http://schemas.microsoft.com/office/drawing/2014/main" id="{BF3F5D9A-8CCB-7442-BB28-1BE4993C9ECB}"/>
              </a:ext>
            </a:extLst>
          </p:cNvPr>
          <p:cNvGraphicFramePr/>
          <p:nvPr>
            <p:extLst>
              <p:ext uri="{D42A27DB-BD31-4B8C-83A1-F6EECF244321}">
                <p14:modId xmlns:p14="http://schemas.microsoft.com/office/powerpoint/2010/main" val="2340112822"/>
              </p:ext>
            </p:extLst>
          </p:nvPr>
        </p:nvGraphicFramePr>
        <p:xfrm>
          <a:off x="64169" y="2960059"/>
          <a:ext cx="4475748" cy="3232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427F2435-C9FF-2E4E-8D31-BC3871C65F80}"/>
              </a:ext>
            </a:extLst>
          </p:cNvPr>
          <p:cNvGraphicFramePr/>
          <p:nvPr>
            <p:extLst>
              <p:ext uri="{D42A27DB-BD31-4B8C-83A1-F6EECF244321}">
                <p14:modId xmlns:p14="http://schemas.microsoft.com/office/powerpoint/2010/main" val="2244775134"/>
              </p:ext>
            </p:extLst>
          </p:nvPr>
        </p:nvGraphicFramePr>
        <p:xfrm>
          <a:off x="4604084" y="1470148"/>
          <a:ext cx="4475747" cy="32321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6067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D636-8A8E-1643-B280-CFF2DA07AAF9}"/>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1883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ACC9076-6EF2-9946-938F-F05FFBCDFDF5}"/>
              </a:ext>
            </a:extLst>
          </p:cNvPr>
          <p:cNvSpPr>
            <a:spLocks noGrp="1"/>
          </p:cNvSpPr>
          <p:nvPr>
            <p:ph sz="quarter" idx="10"/>
          </p:nvPr>
        </p:nvSpPr>
        <p:spPr>
          <a:xfrm>
            <a:off x="630729" y="1600200"/>
            <a:ext cx="7882541" cy="1056736"/>
          </a:xfrm>
        </p:spPr>
        <p:txBody>
          <a:bodyPr lIns="91440" tIns="45720" rIns="91440" bIns="45720" anchor="t">
            <a:noAutofit/>
          </a:bodyPr>
          <a:lstStyle/>
          <a:p>
            <a:pPr marL="0" indent="0">
              <a:buClr>
                <a:srgbClr val="78A22F"/>
              </a:buClr>
              <a:buNone/>
            </a:pPr>
            <a:r>
              <a:rPr lang="en-US" sz="2300" dirty="0">
                <a:solidFill>
                  <a:srgbClr val="000000"/>
                </a:solidFill>
                <a:latin typeface="Garamond"/>
              </a:rPr>
              <a:t>Fall 2022 poll conducted by the University of North Florida Public Opinion Research Lab in the seven-county region of 1,023 people.</a:t>
            </a:r>
            <a:endParaRPr lang="en-US" sz="1200" dirty="0">
              <a:solidFill>
                <a:srgbClr val="000000"/>
              </a:solidFill>
              <a:latin typeface="Garamond"/>
            </a:endParaRPr>
          </a:p>
          <a:p>
            <a:pPr marL="0" indent="0">
              <a:buClr>
                <a:srgbClr val="78A22F"/>
              </a:buClr>
              <a:buNone/>
            </a:pPr>
            <a:endParaRPr lang="en-US" sz="1200" dirty="0">
              <a:solidFill>
                <a:srgbClr val="000000"/>
              </a:solidFill>
              <a:latin typeface="Garamond"/>
            </a:endParaRPr>
          </a:p>
          <a:p>
            <a:pPr marL="0" indent="0">
              <a:buClr>
                <a:srgbClr val="78A22F"/>
              </a:buClr>
              <a:buNone/>
            </a:pPr>
            <a:endParaRPr lang="en-US" sz="2300" dirty="0">
              <a:solidFill>
                <a:srgbClr val="000000"/>
              </a:solidFill>
              <a:latin typeface="Garamond"/>
            </a:endParaRPr>
          </a:p>
        </p:txBody>
      </p:sp>
      <p:sp>
        <p:nvSpPr>
          <p:cNvPr id="2" name="Title 1">
            <a:extLst>
              <a:ext uri="{FF2B5EF4-FFF2-40B4-BE49-F238E27FC236}">
                <a16:creationId xmlns:a16="http://schemas.microsoft.com/office/drawing/2014/main" id="{5D0A7243-3309-5D4E-80B1-7C04E174C896}"/>
              </a:ext>
            </a:extLst>
          </p:cNvPr>
          <p:cNvSpPr>
            <a:spLocks noGrp="1"/>
          </p:cNvSpPr>
          <p:nvPr>
            <p:ph type="title"/>
          </p:nvPr>
        </p:nvSpPr>
        <p:spPr>
          <a:xfrm>
            <a:off x="242047" y="-2195"/>
            <a:ext cx="8659905" cy="1333967"/>
          </a:xfrm>
        </p:spPr>
        <p:txBody>
          <a:bodyPr>
            <a:normAutofit/>
          </a:bodyPr>
          <a:lstStyle/>
          <a:p>
            <a:r>
              <a:rPr lang="en-US" sz="3600" dirty="0">
                <a:latin typeface="Franklin Gothic Medium"/>
              </a:rPr>
              <a:t>A Community That Believes in the Good</a:t>
            </a:r>
            <a:endParaRPr lang="en-US" sz="3600" dirty="0">
              <a:latin typeface="Franklin Gothic Medium" panose="020B0603020102020204" pitchFamily="34" charset="0"/>
            </a:endParaRPr>
          </a:p>
        </p:txBody>
      </p:sp>
      <p:sp>
        <p:nvSpPr>
          <p:cNvPr id="8" name="Content Placeholder 2">
            <a:extLst>
              <a:ext uri="{FF2B5EF4-FFF2-40B4-BE49-F238E27FC236}">
                <a16:creationId xmlns:a16="http://schemas.microsoft.com/office/drawing/2014/main" id="{0EF59F62-0C33-BB48-A3BF-24C4AAF65B0B}"/>
              </a:ext>
            </a:extLst>
          </p:cNvPr>
          <p:cNvSpPr txBox="1">
            <a:spLocks/>
          </p:cNvSpPr>
          <p:nvPr/>
        </p:nvSpPr>
        <p:spPr>
          <a:xfrm>
            <a:off x="4571999" y="2619554"/>
            <a:ext cx="4062041" cy="2401019"/>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Garamond" panose="020204040303010108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aramond" panose="020204040303010108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aramond" panose="020204040303010108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78A22F"/>
              </a:buClr>
              <a:buFont typeface="Wingdings" pitchFamily="2" charset="2"/>
              <a:buChar char="Ø"/>
            </a:pPr>
            <a:r>
              <a:rPr lang="en-US" sz="2300" dirty="0">
                <a:solidFill>
                  <a:srgbClr val="000000"/>
                </a:solidFill>
                <a:latin typeface="Garamond"/>
              </a:rPr>
              <a:t>Public trust in institutions</a:t>
            </a:r>
          </a:p>
          <a:p>
            <a:pPr>
              <a:buClr>
                <a:srgbClr val="78A22F"/>
              </a:buClr>
              <a:buFont typeface="Wingdings" pitchFamily="2" charset="2"/>
              <a:buChar char="Ø"/>
            </a:pPr>
            <a:endParaRPr lang="en-US" sz="2300" dirty="0">
              <a:solidFill>
                <a:srgbClr val="000000"/>
              </a:solidFill>
              <a:latin typeface="Garamond"/>
            </a:endParaRPr>
          </a:p>
          <a:p>
            <a:pPr>
              <a:buClr>
                <a:srgbClr val="78A22F"/>
              </a:buClr>
              <a:buFont typeface="Wingdings" pitchFamily="2" charset="2"/>
              <a:buChar char="Ø"/>
            </a:pPr>
            <a:r>
              <a:rPr lang="en-US" sz="2300" dirty="0">
                <a:solidFill>
                  <a:srgbClr val="000000"/>
                </a:solidFill>
                <a:latin typeface="Garamond"/>
              </a:rPr>
              <a:t>Attitudes about nonprofits</a:t>
            </a:r>
          </a:p>
          <a:p>
            <a:pPr>
              <a:buClr>
                <a:srgbClr val="78A22F"/>
              </a:buClr>
              <a:buFont typeface="Wingdings" pitchFamily="2" charset="2"/>
              <a:buChar char="Ø"/>
            </a:pPr>
            <a:endParaRPr lang="en-US" sz="2300" dirty="0">
              <a:solidFill>
                <a:srgbClr val="000000"/>
              </a:solidFill>
              <a:latin typeface="Garamond"/>
            </a:endParaRPr>
          </a:p>
          <a:p>
            <a:pPr>
              <a:buClr>
                <a:srgbClr val="78A22F"/>
              </a:buClr>
              <a:buFont typeface="Wingdings" pitchFamily="2" charset="2"/>
              <a:buChar char="Ø"/>
            </a:pPr>
            <a:r>
              <a:rPr lang="en-US" sz="2300" dirty="0">
                <a:solidFill>
                  <a:srgbClr val="000000"/>
                </a:solidFill>
                <a:latin typeface="Garamond"/>
              </a:rPr>
              <a:t>Contributions of time, talent, and treasure to nonprofits</a:t>
            </a:r>
            <a:endParaRPr lang="en-US" sz="1200" dirty="0">
              <a:solidFill>
                <a:srgbClr val="000000"/>
              </a:solidFill>
              <a:latin typeface="Garamond"/>
            </a:endParaRPr>
          </a:p>
          <a:p>
            <a:pPr>
              <a:buClr>
                <a:srgbClr val="78A22F"/>
              </a:buClr>
              <a:buFont typeface="Wingdings" pitchFamily="2" charset="2"/>
              <a:buChar char="Ø"/>
            </a:pPr>
            <a:endParaRPr lang="en-US" sz="1200" dirty="0">
              <a:solidFill>
                <a:srgbClr val="000000"/>
              </a:solidFill>
              <a:latin typeface="Garamond"/>
            </a:endParaRPr>
          </a:p>
          <a:p>
            <a:pPr>
              <a:buClr>
                <a:srgbClr val="78A22F"/>
              </a:buClr>
              <a:buFont typeface="Wingdings" pitchFamily="2" charset="2"/>
              <a:buChar char="Ø"/>
            </a:pPr>
            <a:endParaRPr lang="en-US" sz="2300" dirty="0">
              <a:solidFill>
                <a:srgbClr val="000000"/>
              </a:solidFill>
              <a:latin typeface="Garamond"/>
            </a:endParaRPr>
          </a:p>
        </p:txBody>
      </p:sp>
      <p:pic>
        <p:nvPicPr>
          <p:cNvPr id="4" name="Picture 3" descr="Map&#10;&#10;Description automatically generated">
            <a:extLst>
              <a:ext uri="{FF2B5EF4-FFF2-40B4-BE49-F238E27FC236}">
                <a16:creationId xmlns:a16="http://schemas.microsoft.com/office/drawing/2014/main" id="{BA7E2546-F29A-FE4D-8474-995E36D63BCF}"/>
              </a:ext>
            </a:extLst>
          </p:cNvPr>
          <p:cNvPicPr>
            <a:picLocks noChangeAspect="1"/>
          </p:cNvPicPr>
          <p:nvPr/>
        </p:nvPicPr>
        <p:blipFill>
          <a:blip r:embed="rId3"/>
          <a:stretch>
            <a:fillRect/>
          </a:stretch>
        </p:blipFill>
        <p:spPr>
          <a:xfrm>
            <a:off x="242047" y="2481176"/>
            <a:ext cx="4062041" cy="4211932"/>
          </a:xfrm>
          <a:prstGeom prst="rect">
            <a:avLst/>
          </a:prstGeom>
        </p:spPr>
      </p:pic>
      <p:pic>
        <p:nvPicPr>
          <p:cNvPr id="9" name="Picture 2" descr="New UNF Poll Shows Opposition to Florida Abortion Bill">
            <a:extLst>
              <a:ext uri="{FF2B5EF4-FFF2-40B4-BE49-F238E27FC236}">
                <a16:creationId xmlns:a16="http://schemas.microsoft.com/office/drawing/2014/main" id="{6EF31CB6-13E4-994B-B7E2-DD2A8E1085C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9496" y="5388863"/>
            <a:ext cx="3015625" cy="9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0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10;&#10;Description automatically generated">
            <a:extLst>
              <a:ext uri="{FF2B5EF4-FFF2-40B4-BE49-F238E27FC236}">
                <a16:creationId xmlns:a16="http://schemas.microsoft.com/office/drawing/2014/main" id="{552164AD-EBF9-B846-8F0F-7EBBCB49E78F}"/>
              </a:ext>
            </a:extLst>
          </p:cNvPr>
          <p:cNvPicPr>
            <a:picLocks noChangeAspect="1"/>
          </p:cNvPicPr>
          <p:nvPr/>
        </p:nvPicPr>
        <p:blipFill rotWithShape="1">
          <a:blip r:embed="rId3">
            <a:duotone>
              <a:schemeClr val="bg2">
                <a:shade val="45000"/>
                <a:satMod val="135000"/>
              </a:schemeClr>
              <a:prstClr val="white"/>
            </a:duotone>
            <a:alphaModFix amt="22000"/>
            <a:extLst>
              <a:ext uri="{28A0092B-C50C-407E-A947-70E740481C1C}">
                <a14:useLocalDpi xmlns:a14="http://schemas.microsoft.com/office/drawing/2010/main"/>
              </a:ext>
            </a:extLst>
          </a:blip>
          <a:srcRect/>
          <a:stretch/>
        </p:blipFill>
        <p:spPr>
          <a:xfrm>
            <a:off x="-1" y="1348581"/>
            <a:ext cx="9142811" cy="5486402"/>
          </a:xfrm>
          <a:prstGeom prst="rect">
            <a:avLst/>
          </a:prstGeom>
        </p:spPr>
      </p:pic>
      <p:sp>
        <p:nvSpPr>
          <p:cNvPr id="128" name="Title 1"/>
          <p:cNvSpPr txBox="1">
            <a:spLocks noGrp="1"/>
          </p:cNvSpPr>
          <p:nvPr>
            <p:ph type="title"/>
          </p:nvPr>
        </p:nvSpPr>
        <p:spPr>
          <a:prstGeom prst="rect">
            <a:avLst/>
          </a:prstGeom>
        </p:spPr>
        <p:txBody>
          <a:bodyPr>
            <a:normAutofit/>
          </a:bodyPr>
          <a:lstStyle>
            <a:lvl1pPr>
              <a:defRPr sz="3200" b="1">
                <a:latin typeface="Franklin Gothic Medium"/>
                <a:ea typeface="Franklin Gothic Medium"/>
                <a:cs typeface="Franklin Gothic Medium"/>
                <a:sym typeface="Franklin Gothic Medium"/>
              </a:defRPr>
            </a:lvl1pPr>
          </a:lstStyle>
          <a:p>
            <a:r>
              <a:rPr lang="en-US" sz="4400" dirty="0"/>
              <a:t>Beliefs About Nonprofits</a:t>
            </a:r>
            <a:endParaRPr sz="4400" dirty="0"/>
          </a:p>
        </p:txBody>
      </p:sp>
      <p:sp>
        <p:nvSpPr>
          <p:cNvPr id="2" name="TextBox 1">
            <a:extLst>
              <a:ext uri="{FF2B5EF4-FFF2-40B4-BE49-F238E27FC236}">
                <a16:creationId xmlns:a16="http://schemas.microsoft.com/office/drawing/2014/main" id="{4FFA5199-1BD0-A942-97C1-1C279A7EBEE2}"/>
              </a:ext>
            </a:extLst>
          </p:cNvPr>
          <p:cNvSpPr txBox="1"/>
          <p:nvPr/>
        </p:nvSpPr>
        <p:spPr>
          <a:xfrm>
            <a:off x="492292" y="1629594"/>
            <a:ext cx="3128210" cy="1862048"/>
          </a:xfrm>
          <a:prstGeom prst="rect">
            <a:avLst/>
          </a:prstGeom>
          <a:noFill/>
        </p:spPr>
        <p:txBody>
          <a:bodyPr wrap="square" rtlCol="0">
            <a:spAutoFit/>
          </a:bodyPr>
          <a:lstStyle/>
          <a:p>
            <a:r>
              <a:rPr lang="en-US" sz="11500" b="1" dirty="0">
                <a:solidFill>
                  <a:srgbClr val="78A22F"/>
                </a:solidFill>
                <a:latin typeface="Franklin Gothic Medium" panose="020B0603020102020204" pitchFamily="34" charset="0"/>
              </a:rPr>
              <a:t>80%</a:t>
            </a:r>
          </a:p>
        </p:txBody>
      </p:sp>
      <p:sp>
        <p:nvSpPr>
          <p:cNvPr id="3" name="TextBox 2">
            <a:extLst>
              <a:ext uri="{FF2B5EF4-FFF2-40B4-BE49-F238E27FC236}">
                <a16:creationId xmlns:a16="http://schemas.microsoft.com/office/drawing/2014/main" id="{BAA4C903-6004-8C40-A4E6-392BD25E2C80}"/>
              </a:ext>
            </a:extLst>
          </p:cNvPr>
          <p:cNvSpPr txBox="1"/>
          <p:nvPr/>
        </p:nvSpPr>
        <p:spPr>
          <a:xfrm>
            <a:off x="1257299" y="3381469"/>
            <a:ext cx="6715126" cy="1815882"/>
          </a:xfrm>
          <a:prstGeom prst="rect">
            <a:avLst/>
          </a:prstGeom>
          <a:noFill/>
        </p:spPr>
        <p:txBody>
          <a:bodyPr wrap="square" rtlCol="0">
            <a:spAutoFit/>
          </a:bodyPr>
          <a:lstStyle/>
          <a:p>
            <a:r>
              <a:rPr lang="en-US" sz="2800" b="1" dirty="0">
                <a:latin typeface="Garamond" panose="02020404030301010803" pitchFamily="18" charset="0"/>
              </a:rPr>
              <a:t>of Northeast Florida residents agree that our community would be a better place to live if more people gave money or volunteered to help nonprofits.</a:t>
            </a:r>
          </a:p>
        </p:txBody>
      </p:sp>
    </p:spTree>
    <p:extLst>
      <p:ext uri="{BB962C8B-B14F-4D97-AF65-F5344CB8AC3E}">
        <p14:creationId xmlns:p14="http://schemas.microsoft.com/office/powerpoint/2010/main" val="67347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prstGeom prst="rect">
            <a:avLst/>
          </a:prstGeom>
        </p:spPr>
        <p:txBody>
          <a:bodyPr>
            <a:normAutofit/>
          </a:bodyPr>
          <a:lstStyle>
            <a:lvl1pPr>
              <a:defRPr sz="3200" b="1">
                <a:latin typeface="Franklin Gothic Medium"/>
                <a:ea typeface="Franklin Gothic Medium"/>
                <a:cs typeface="Franklin Gothic Medium"/>
                <a:sym typeface="Franklin Gothic Medium"/>
              </a:defRPr>
            </a:lvl1pPr>
          </a:lstStyle>
          <a:p>
            <a:r>
              <a:rPr lang="en-US" sz="3600" b="0" dirty="0"/>
              <a:t>Positive Perceptions of Nonprofits</a:t>
            </a:r>
            <a:endParaRPr sz="3600" b="0" dirty="0"/>
          </a:p>
        </p:txBody>
      </p:sp>
      <p:sp>
        <p:nvSpPr>
          <p:cNvPr id="131" name="TextBox 4"/>
          <p:cNvSpPr txBox="1"/>
          <p:nvPr/>
        </p:nvSpPr>
        <p:spPr>
          <a:xfrm>
            <a:off x="350949" y="6459378"/>
            <a:ext cx="2354856" cy="243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b="1">
                <a:solidFill>
                  <a:schemeClr val="accent5"/>
                </a:solidFill>
                <a:latin typeface="Franklin Gothic Medium"/>
                <a:ea typeface="Franklin Gothic Medium"/>
                <a:cs typeface="Franklin Gothic Medium"/>
                <a:sym typeface="Franklin Gothic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dirty="0">
                <a:ln>
                  <a:noFill/>
                </a:ln>
                <a:solidFill>
                  <a:srgbClr val="999B9E"/>
                </a:solidFill>
                <a:effectLst/>
                <a:uLnTx/>
                <a:uFillTx/>
                <a:latin typeface="Franklin Gothic Medium"/>
                <a:sym typeface="Franklin Gothic Medium"/>
              </a:rPr>
              <a:t>Nonprofit Center of Northeast Florida</a:t>
            </a:r>
          </a:p>
        </p:txBody>
      </p:sp>
      <p:graphicFrame>
        <p:nvGraphicFramePr>
          <p:cNvPr id="3" name="Chart 2">
            <a:extLst>
              <a:ext uri="{FF2B5EF4-FFF2-40B4-BE49-F238E27FC236}">
                <a16:creationId xmlns:a16="http://schemas.microsoft.com/office/drawing/2014/main" id="{54CB436B-4BB8-D54B-AF13-C16676B38302}"/>
              </a:ext>
            </a:extLst>
          </p:cNvPr>
          <p:cNvGraphicFramePr/>
          <p:nvPr>
            <p:extLst>
              <p:ext uri="{D42A27DB-BD31-4B8C-83A1-F6EECF244321}">
                <p14:modId xmlns:p14="http://schemas.microsoft.com/office/powerpoint/2010/main" val="1376455766"/>
              </p:ext>
            </p:extLst>
          </p:nvPr>
        </p:nvGraphicFramePr>
        <p:xfrm>
          <a:off x="2593298" y="1516920"/>
          <a:ext cx="5922052" cy="42582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34B88B5-C725-8E41-885E-C3D53D0E7A0D}"/>
              </a:ext>
            </a:extLst>
          </p:cNvPr>
          <p:cNvSpPr txBox="1"/>
          <p:nvPr/>
        </p:nvSpPr>
        <p:spPr>
          <a:xfrm>
            <a:off x="59880" y="1687651"/>
            <a:ext cx="2533418" cy="4062651"/>
          </a:xfrm>
          <a:prstGeom prst="rect">
            <a:avLst/>
          </a:prstGeom>
          <a:noFill/>
        </p:spPr>
        <p:txBody>
          <a:bodyPr wrap="square">
            <a:spAutoFit/>
          </a:bodyPr>
          <a:lstStyle/>
          <a:p>
            <a:pPr algn="r"/>
            <a:r>
              <a:rPr lang="en-US" sz="2400" b="1" dirty="0">
                <a:latin typeface="Garamond" panose="02020404030301010803" pitchFamily="18" charset="0"/>
              </a:rPr>
              <a:t>Deliver services more efficiently than government</a:t>
            </a:r>
          </a:p>
          <a:p>
            <a:pPr algn="r"/>
            <a:endParaRPr lang="en-US" dirty="0">
              <a:latin typeface="Garamond" panose="02020404030301010803" pitchFamily="18" charset="0"/>
            </a:endParaRPr>
          </a:p>
          <a:p>
            <a:pPr algn="r"/>
            <a:r>
              <a:rPr lang="en-US" sz="2400" b="1" dirty="0">
                <a:latin typeface="Garamond" panose="02020404030301010803" pitchFamily="18" charset="0"/>
              </a:rPr>
              <a:t>Make our community more desirable</a:t>
            </a:r>
          </a:p>
          <a:p>
            <a:pPr algn="r"/>
            <a:endParaRPr lang="en-US" sz="2400" b="1" dirty="0">
              <a:latin typeface="Garamond" panose="02020404030301010803" pitchFamily="18" charset="0"/>
            </a:endParaRPr>
          </a:p>
          <a:p>
            <a:pPr algn="r"/>
            <a:r>
              <a:rPr lang="en-US" sz="2400" b="1" dirty="0">
                <a:latin typeface="Garamond" panose="02020404030301010803" pitchFamily="18" charset="0"/>
              </a:rPr>
              <a:t>Vital part of our economy</a:t>
            </a:r>
          </a:p>
          <a:p>
            <a:pPr algn="r"/>
            <a:endParaRPr lang="en-US" sz="2400" b="1" dirty="0">
              <a:latin typeface="Garamond" panose="02020404030301010803" pitchFamily="18" charset="0"/>
            </a:endParaRPr>
          </a:p>
        </p:txBody>
      </p:sp>
    </p:spTree>
    <p:extLst>
      <p:ext uri="{BB962C8B-B14F-4D97-AF65-F5344CB8AC3E}">
        <p14:creationId xmlns:p14="http://schemas.microsoft.com/office/powerpoint/2010/main" val="6817661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prstGeom prst="rect">
            <a:avLst/>
          </a:prstGeom>
        </p:spPr>
        <p:txBody>
          <a:bodyPr>
            <a:normAutofit/>
          </a:bodyPr>
          <a:lstStyle>
            <a:lvl1pPr>
              <a:defRPr sz="3200" b="1">
                <a:latin typeface="Franklin Gothic Medium"/>
                <a:ea typeface="Franklin Gothic Medium"/>
                <a:cs typeface="Franklin Gothic Medium"/>
                <a:sym typeface="Franklin Gothic Medium"/>
              </a:defRPr>
            </a:lvl1pPr>
          </a:lstStyle>
          <a:p>
            <a:r>
              <a:rPr lang="en-US" sz="3600" b="0" dirty="0"/>
              <a:t>Belief in Nonprofit Efficiency</a:t>
            </a:r>
            <a:endParaRPr sz="3600" b="0" dirty="0"/>
          </a:p>
        </p:txBody>
      </p:sp>
      <p:sp>
        <p:nvSpPr>
          <p:cNvPr id="131" name="TextBox 4"/>
          <p:cNvSpPr txBox="1"/>
          <p:nvPr/>
        </p:nvSpPr>
        <p:spPr>
          <a:xfrm>
            <a:off x="350949" y="6459378"/>
            <a:ext cx="2354856" cy="243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000" b="1">
                <a:solidFill>
                  <a:schemeClr val="accent5"/>
                </a:solidFill>
                <a:latin typeface="Franklin Gothic Medium"/>
                <a:ea typeface="Franklin Gothic Medium"/>
                <a:cs typeface="Franklin Gothic Medium"/>
                <a:sym typeface="Franklin Gothic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dirty="0">
                <a:ln>
                  <a:noFill/>
                </a:ln>
                <a:solidFill>
                  <a:srgbClr val="999B9E"/>
                </a:solidFill>
                <a:effectLst/>
                <a:uLnTx/>
                <a:uFillTx/>
                <a:latin typeface="Franklin Gothic Medium"/>
                <a:sym typeface="Franklin Gothic Medium"/>
              </a:rPr>
              <a:t>Nonprofit Center of Northeast Florida</a:t>
            </a:r>
          </a:p>
        </p:txBody>
      </p:sp>
      <p:sp>
        <p:nvSpPr>
          <p:cNvPr id="9" name="TextBox 8">
            <a:extLst>
              <a:ext uri="{FF2B5EF4-FFF2-40B4-BE49-F238E27FC236}">
                <a16:creationId xmlns:a16="http://schemas.microsoft.com/office/drawing/2014/main" id="{234B88B5-C725-8E41-885E-C3D53D0E7A0D}"/>
              </a:ext>
            </a:extLst>
          </p:cNvPr>
          <p:cNvSpPr txBox="1"/>
          <p:nvPr/>
        </p:nvSpPr>
        <p:spPr>
          <a:xfrm>
            <a:off x="59880" y="1687651"/>
            <a:ext cx="2533418" cy="3785652"/>
          </a:xfrm>
          <a:prstGeom prst="rect">
            <a:avLst/>
          </a:prstGeom>
          <a:noFill/>
        </p:spPr>
        <p:txBody>
          <a:bodyPr wrap="square">
            <a:spAutoFit/>
          </a:bodyPr>
          <a:lstStyle/>
          <a:p>
            <a:pPr algn="r"/>
            <a:r>
              <a:rPr lang="en-US" sz="2400" b="1" dirty="0">
                <a:latin typeface="Garamond" panose="02020404030301010803" pitchFamily="18" charset="0"/>
              </a:rPr>
              <a:t>Government should provide more funding</a:t>
            </a:r>
          </a:p>
          <a:p>
            <a:pPr algn="r"/>
            <a:endParaRPr lang="en-US" sz="2400" b="1" dirty="0">
              <a:latin typeface="Garamond" panose="02020404030301010803" pitchFamily="18" charset="0"/>
            </a:endParaRPr>
          </a:p>
          <a:p>
            <a:pPr algn="r"/>
            <a:r>
              <a:rPr lang="en-US" sz="2400" b="1" dirty="0">
                <a:latin typeface="Garamond" panose="02020404030301010803" pitchFamily="18" charset="0"/>
              </a:rPr>
              <a:t>Nonprofits are well-run</a:t>
            </a:r>
          </a:p>
          <a:p>
            <a:pPr algn="r"/>
            <a:endParaRPr lang="en-US" sz="2400" b="1" dirty="0">
              <a:latin typeface="Garamond" panose="02020404030301010803" pitchFamily="18" charset="0"/>
            </a:endParaRPr>
          </a:p>
          <a:p>
            <a:pPr algn="r"/>
            <a:r>
              <a:rPr lang="en-US" sz="2400" b="1" dirty="0">
                <a:latin typeface="Garamond" panose="02020404030301010803" pitchFamily="18" charset="0"/>
              </a:rPr>
              <a:t>Working in nonprofits is a worthwhile career </a:t>
            </a:r>
          </a:p>
        </p:txBody>
      </p:sp>
      <p:graphicFrame>
        <p:nvGraphicFramePr>
          <p:cNvPr id="2" name="Chart 1">
            <a:extLst>
              <a:ext uri="{FF2B5EF4-FFF2-40B4-BE49-F238E27FC236}">
                <a16:creationId xmlns:a16="http://schemas.microsoft.com/office/drawing/2014/main" id="{0649B7EC-AB41-FC48-8CDF-9C4C77D82658}"/>
              </a:ext>
            </a:extLst>
          </p:cNvPr>
          <p:cNvGraphicFramePr/>
          <p:nvPr>
            <p:extLst>
              <p:ext uri="{D42A27DB-BD31-4B8C-83A1-F6EECF244321}">
                <p14:modId xmlns:p14="http://schemas.microsoft.com/office/powerpoint/2010/main" val="3299396317"/>
              </p:ext>
            </p:extLst>
          </p:nvPr>
        </p:nvGraphicFramePr>
        <p:xfrm>
          <a:off x="2593298" y="1546902"/>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62885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prstGeom prst="rect">
            <a:avLst/>
          </a:prstGeom>
        </p:spPr>
        <p:txBody>
          <a:bodyPr>
            <a:normAutofit/>
          </a:bodyPr>
          <a:lstStyle>
            <a:lvl1pPr>
              <a:defRPr sz="3200" b="1">
                <a:latin typeface="Franklin Gothic Medium"/>
                <a:ea typeface="Franklin Gothic Medium"/>
                <a:cs typeface="Franklin Gothic Medium"/>
                <a:sym typeface="Franklin Gothic Medium"/>
              </a:defRPr>
            </a:lvl1pPr>
          </a:lstStyle>
          <a:p>
            <a:r>
              <a:rPr lang="en-US" sz="3600" b="0" dirty="0"/>
              <a:t>Positive Changes in Beliefs</a:t>
            </a:r>
            <a:endParaRPr sz="3600" b="0" dirty="0"/>
          </a:p>
        </p:txBody>
      </p:sp>
      <p:sp>
        <p:nvSpPr>
          <p:cNvPr id="131" name="TextBox 4"/>
          <p:cNvSpPr txBox="1"/>
          <p:nvPr/>
        </p:nvSpPr>
        <p:spPr>
          <a:xfrm>
            <a:off x="350949" y="6459378"/>
            <a:ext cx="2354856" cy="243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b="1">
                <a:solidFill>
                  <a:schemeClr val="accent5"/>
                </a:solidFill>
                <a:latin typeface="Franklin Gothic Medium"/>
                <a:ea typeface="Franklin Gothic Medium"/>
                <a:cs typeface="Franklin Gothic Medium"/>
                <a:sym typeface="Franklin Gothic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dirty="0">
                <a:ln>
                  <a:noFill/>
                </a:ln>
                <a:solidFill>
                  <a:srgbClr val="999B9E"/>
                </a:solidFill>
                <a:effectLst/>
                <a:uLnTx/>
                <a:uFillTx/>
                <a:latin typeface="Franklin Gothic Medium"/>
                <a:sym typeface="Franklin Gothic Medium"/>
              </a:rPr>
              <a:t>Nonprofit Center of Northeast Florida</a:t>
            </a:r>
          </a:p>
        </p:txBody>
      </p:sp>
      <p:graphicFrame>
        <p:nvGraphicFramePr>
          <p:cNvPr id="3" name="Chart 2">
            <a:extLst>
              <a:ext uri="{FF2B5EF4-FFF2-40B4-BE49-F238E27FC236}">
                <a16:creationId xmlns:a16="http://schemas.microsoft.com/office/drawing/2014/main" id="{0606E911-D528-044B-B796-EDB83B8DDEEE}"/>
              </a:ext>
            </a:extLst>
          </p:cNvPr>
          <p:cNvGraphicFramePr/>
          <p:nvPr>
            <p:extLst>
              <p:ext uri="{D42A27DB-BD31-4B8C-83A1-F6EECF244321}">
                <p14:modId xmlns:p14="http://schemas.microsoft.com/office/powerpoint/2010/main" val="2119493727"/>
              </p:ext>
            </p:extLst>
          </p:nvPr>
        </p:nvGraphicFramePr>
        <p:xfrm>
          <a:off x="321906" y="1515540"/>
          <a:ext cx="8471145" cy="463042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F89DF1DD-F6E9-9A4D-976C-AC65F5C9B3CA}"/>
              </a:ext>
            </a:extLst>
          </p:cNvPr>
          <p:cNvSpPr/>
          <p:nvPr/>
        </p:nvSpPr>
        <p:spPr>
          <a:xfrm>
            <a:off x="2805819" y="6145968"/>
            <a:ext cx="193489" cy="19348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9A81CA-9AD5-604D-A13B-6C9050B7557B}"/>
              </a:ext>
            </a:extLst>
          </p:cNvPr>
          <p:cNvSpPr/>
          <p:nvPr/>
        </p:nvSpPr>
        <p:spPr>
          <a:xfrm>
            <a:off x="3554984" y="6145968"/>
            <a:ext cx="193489" cy="193489"/>
          </a:xfrm>
          <a:prstGeom prst="rect">
            <a:avLst/>
          </a:prstGeom>
          <a:solidFill>
            <a:srgbClr val="9C8D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D6B12F-D8A8-7240-AB0F-4A3A706C9A7B}"/>
              </a:ext>
            </a:extLst>
          </p:cNvPr>
          <p:cNvSpPr txBox="1"/>
          <p:nvPr/>
        </p:nvSpPr>
        <p:spPr>
          <a:xfrm>
            <a:off x="2992003" y="6104211"/>
            <a:ext cx="486295" cy="276999"/>
          </a:xfrm>
          <a:prstGeom prst="rect">
            <a:avLst/>
          </a:prstGeom>
          <a:noFill/>
        </p:spPr>
        <p:txBody>
          <a:bodyPr wrap="square" rtlCol="0">
            <a:spAutoFit/>
          </a:bodyPr>
          <a:lstStyle/>
          <a:p>
            <a:r>
              <a:rPr lang="en-US" sz="1200" dirty="0">
                <a:latin typeface="Garamond" panose="02020404030301010803" pitchFamily="18" charset="0"/>
              </a:rPr>
              <a:t>2011</a:t>
            </a:r>
          </a:p>
        </p:txBody>
      </p:sp>
      <p:sp>
        <p:nvSpPr>
          <p:cNvPr id="10" name="TextBox 9">
            <a:extLst>
              <a:ext uri="{FF2B5EF4-FFF2-40B4-BE49-F238E27FC236}">
                <a16:creationId xmlns:a16="http://schemas.microsoft.com/office/drawing/2014/main" id="{79A52B0E-B31A-F646-97D7-92243DF82D5E}"/>
              </a:ext>
            </a:extLst>
          </p:cNvPr>
          <p:cNvSpPr txBox="1"/>
          <p:nvPr/>
        </p:nvSpPr>
        <p:spPr>
          <a:xfrm>
            <a:off x="3740263" y="6104211"/>
            <a:ext cx="486295" cy="276999"/>
          </a:xfrm>
          <a:prstGeom prst="rect">
            <a:avLst/>
          </a:prstGeom>
          <a:noFill/>
        </p:spPr>
        <p:txBody>
          <a:bodyPr wrap="square" rtlCol="0">
            <a:spAutoFit/>
          </a:bodyPr>
          <a:lstStyle/>
          <a:p>
            <a:r>
              <a:rPr lang="en-US" sz="1200" dirty="0">
                <a:latin typeface="Garamond" panose="02020404030301010803" pitchFamily="18" charset="0"/>
              </a:rPr>
              <a:t>2022</a:t>
            </a:r>
          </a:p>
        </p:txBody>
      </p:sp>
    </p:spTree>
    <p:extLst>
      <p:ext uri="{BB962C8B-B14F-4D97-AF65-F5344CB8AC3E}">
        <p14:creationId xmlns:p14="http://schemas.microsoft.com/office/powerpoint/2010/main" val="40041047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fade">
                                      <p:cBhvr>
                                        <p:cTn id="7" dur="1000"/>
                                        <p:tgtEl>
                                          <p:spTgt spid="3">
                                            <p:graphicEl>
                                              <a:chart seriesIdx="0" categoryIdx="-4" bldStep="series"/>
                                            </p:graphicEl>
                                          </p:spTgt>
                                        </p:tgtEl>
                                      </p:cBhvr>
                                    </p:animEffect>
                                    <p:anim calcmode="lin" valueType="num">
                                      <p:cBhvr>
                                        <p:cTn id="8" dur="1000" fill="hold"/>
                                        <p:tgtEl>
                                          <p:spTgt spid="3">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fade">
                                      <p:cBhvr>
                                        <p:cTn id="14" dur="1000"/>
                                        <p:tgtEl>
                                          <p:spTgt spid="3">
                                            <p:graphicEl>
                                              <a:chart seriesIdx="1" categoryIdx="-4" bldStep="series"/>
                                            </p:graphicEl>
                                          </p:spTgt>
                                        </p:tgtEl>
                                      </p:cBhvr>
                                    </p:animEffect>
                                    <p:anim calcmode="lin" valueType="num">
                                      <p:cBhvr>
                                        <p:cTn id="15" dur="1000" fill="hold"/>
                                        <p:tgtEl>
                                          <p:spTgt spid="3">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prstGeom prst="rect">
            <a:avLst/>
          </a:prstGeom>
        </p:spPr>
        <p:txBody>
          <a:bodyPr>
            <a:normAutofit/>
          </a:bodyPr>
          <a:lstStyle>
            <a:lvl1pPr>
              <a:defRPr sz="3200" b="1">
                <a:latin typeface="Franklin Gothic Medium"/>
                <a:ea typeface="Franklin Gothic Medium"/>
                <a:cs typeface="Franklin Gothic Medium"/>
                <a:sym typeface="Franklin Gothic Medium"/>
              </a:defRPr>
            </a:lvl1pPr>
          </a:lstStyle>
          <a:p>
            <a:r>
              <a:rPr lang="en-US" sz="3600" dirty="0"/>
              <a:t>Rates of Volunteering and Donating</a:t>
            </a:r>
            <a:endParaRPr sz="3600" dirty="0"/>
          </a:p>
        </p:txBody>
      </p:sp>
      <p:sp>
        <p:nvSpPr>
          <p:cNvPr id="131" name="TextBox 4"/>
          <p:cNvSpPr txBox="1"/>
          <p:nvPr/>
        </p:nvSpPr>
        <p:spPr>
          <a:xfrm>
            <a:off x="350949" y="6459378"/>
            <a:ext cx="2121733" cy="2462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b="1">
                <a:solidFill>
                  <a:schemeClr val="accent5"/>
                </a:solidFill>
                <a:latin typeface="Franklin Gothic Medium"/>
                <a:ea typeface="Franklin Gothic Medium"/>
                <a:cs typeface="Franklin Gothic Medium"/>
                <a:sym typeface="Franklin Gothic Medium"/>
              </a:defRPr>
            </a:lvl1pPr>
          </a:lstStyle>
          <a:p>
            <a:r>
              <a:rPr dirty="0">
                <a:solidFill>
                  <a:schemeClr val="bg1">
                    <a:lumMod val="50000"/>
                  </a:schemeClr>
                </a:solidFill>
              </a:rPr>
              <a:t>Nonprofit Center of Northeast Florida</a:t>
            </a:r>
          </a:p>
        </p:txBody>
      </p:sp>
      <p:graphicFrame>
        <p:nvGraphicFramePr>
          <p:cNvPr id="5" name="Chart 4">
            <a:extLst>
              <a:ext uri="{FF2B5EF4-FFF2-40B4-BE49-F238E27FC236}">
                <a16:creationId xmlns:a16="http://schemas.microsoft.com/office/drawing/2014/main" id="{608F0263-5C67-7A40-B71A-FE869F697BDF}"/>
              </a:ext>
            </a:extLst>
          </p:cNvPr>
          <p:cNvGraphicFramePr/>
          <p:nvPr>
            <p:extLst>
              <p:ext uri="{D42A27DB-BD31-4B8C-83A1-F6EECF244321}">
                <p14:modId xmlns:p14="http://schemas.microsoft.com/office/powerpoint/2010/main" val="1484054442"/>
              </p:ext>
            </p:extLst>
          </p:nvPr>
        </p:nvGraphicFramePr>
        <p:xfrm>
          <a:off x="321906" y="1515540"/>
          <a:ext cx="8471145" cy="463042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9502A22E-7D72-D043-AE55-DD969770D269}"/>
              </a:ext>
            </a:extLst>
          </p:cNvPr>
          <p:cNvSpPr/>
          <p:nvPr/>
        </p:nvSpPr>
        <p:spPr>
          <a:xfrm>
            <a:off x="8120921" y="3818744"/>
            <a:ext cx="127417" cy="123669"/>
          </a:xfrm>
          <a:prstGeom prst="rect">
            <a:avLst/>
          </a:prstGeom>
          <a:solidFill>
            <a:srgbClr val="9C8D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67E26A-3C5F-8A4B-9F19-45420680F251}"/>
              </a:ext>
            </a:extLst>
          </p:cNvPr>
          <p:cNvSpPr/>
          <p:nvPr/>
        </p:nvSpPr>
        <p:spPr>
          <a:xfrm>
            <a:off x="8120921" y="4109372"/>
            <a:ext cx="127417" cy="12366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22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7" dur="1000"/>
                                        <p:tgtEl>
                                          <p:spTgt spid="5">
                                            <p:graphicEl>
                                              <a:chart seriesIdx="0" categoryIdx="-4" bldStep="series"/>
                                            </p:graphicEl>
                                          </p:spTgt>
                                        </p:tgtEl>
                                      </p:cBhvr>
                                    </p:animEffect>
                                    <p:anim calcmode="lin" valueType="num">
                                      <p:cBhvr>
                                        <p:cTn id="8" dur="1000" fill="hold"/>
                                        <p:tgtEl>
                                          <p:spTgt spid="5">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4" dur="1000"/>
                                        <p:tgtEl>
                                          <p:spTgt spid="5">
                                            <p:graphicEl>
                                              <a:chart seriesIdx="1" categoryIdx="-4" bldStep="series"/>
                                            </p:graphicEl>
                                          </p:spTgt>
                                        </p:tgtEl>
                                      </p:cBhvr>
                                    </p:animEffect>
                                    <p:anim calcmode="lin" valueType="num">
                                      <p:cBhvr>
                                        <p:cTn id="15" dur="1000" fill="hold"/>
                                        <p:tgtEl>
                                          <p:spTgt spid="5">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prstGeom prst="rect">
            <a:avLst/>
          </a:prstGeom>
        </p:spPr>
        <p:txBody>
          <a:bodyPr>
            <a:normAutofit/>
          </a:bodyPr>
          <a:lstStyle>
            <a:lvl1pPr>
              <a:defRPr sz="3200" b="1">
                <a:latin typeface="Franklin Gothic Medium"/>
                <a:ea typeface="Franklin Gothic Medium"/>
                <a:cs typeface="Franklin Gothic Medium"/>
                <a:sym typeface="Franklin Gothic Medium"/>
              </a:defRPr>
            </a:lvl1pPr>
          </a:lstStyle>
          <a:p>
            <a:r>
              <a:rPr lang="en-US" sz="3600" dirty="0"/>
              <a:t>Trust in Institutions</a:t>
            </a:r>
            <a:endParaRPr sz="3600" dirty="0"/>
          </a:p>
        </p:txBody>
      </p:sp>
      <p:graphicFrame>
        <p:nvGraphicFramePr>
          <p:cNvPr id="5" name="Chart 4">
            <a:extLst>
              <a:ext uri="{FF2B5EF4-FFF2-40B4-BE49-F238E27FC236}">
                <a16:creationId xmlns:a16="http://schemas.microsoft.com/office/drawing/2014/main" id="{FFC8804F-FD3A-694B-89D1-E086C26006C4}"/>
              </a:ext>
            </a:extLst>
          </p:cNvPr>
          <p:cNvGraphicFramePr/>
          <p:nvPr>
            <p:extLst>
              <p:ext uri="{D42A27DB-BD31-4B8C-83A1-F6EECF244321}">
                <p14:modId xmlns:p14="http://schemas.microsoft.com/office/powerpoint/2010/main" val="1426226900"/>
              </p:ext>
            </p:extLst>
          </p:nvPr>
        </p:nvGraphicFramePr>
        <p:xfrm>
          <a:off x="5263839" y="1490618"/>
          <a:ext cx="3646026" cy="50706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05635DE-516B-6843-9AB3-4C32C83C0C4F}"/>
              </a:ext>
            </a:extLst>
          </p:cNvPr>
          <p:cNvSpPr txBox="1"/>
          <p:nvPr/>
        </p:nvSpPr>
        <p:spPr>
          <a:xfrm>
            <a:off x="2853317" y="1922542"/>
            <a:ext cx="2695074" cy="4549002"/>
          </a:xfrm>
          <a:prstGeom prst="rect">
            <a:avLst/>
          </a:prstGeom>
          <a:noFill/>
        </p:spPr>
        <p:txBody>
          <a:bodyPr wrap="square" rtlCol="0">
            <a:spAutoFit/>
          </a:bodyPr>
          <a:lstStyle/>
          <a:p>
            <a:pPr algn="ctr">
              <a:lnSpc>
                <a:spcPct val="142000"/>
              </a:lnSpc>
            </a:pPr>
            <a:r>
              <a:rPr lang="en-US" sz="1710" b="1" dirty="0">
                <a:latin typeface="Garamond" panose="02020404030301010803" pitchFamily="18" charset="0"/>
              </a:rPr>
              <a:t>Individual Volunteers</a:t>
            </a:r>
          </a:p>
          <a:p>
            <a:pPr algn="ctr">
              <a:lnSpc>
                <a:spcPct val="142000"/>
              </a:lnSpc>
            </a:pPr>
            <a:r>
              <a:rPr lang="en-US" sz="1710" b="1" dirty="0">
                <a:latin typeface="Garamond" panose="02020404030301010803" pitchFamily="18" charset="0"/>
              </a:rPr>
              <a:t>Military</a:t>
            </a:r>
          </a:p>
          <a:p>
            <a:pPr algn="ctr">
              <a:lnSpc>
                <a:spcPct val="142000"/>
              </a:lnSpc>
            </a:pPr>
            <a:r>
              <a:rPr lang="en-US" sz="1710" b="1" dirty="0">
                <a:latin typeface="Garamond" panose="02020404030301010803" pitchFamily="18" charset="0"/>
              </a:rPr>
              <a:t>Local Nonprofit Orgs</a:t>
            </a:r>
          </a:p>
          <a:p>
            <a:pPr algn="ctr">
              <a:lnSpc>
                <a:spcPct val="142000"/>
              </a:lnSpc>
            </a:pPr>
            <a:r>
              <a:rPr lang="en-US" sz="1710" b="1" dirty="0">
                <a:latin typeface="Garamond" panose="02020404030301010803" pitchFamily="18" charset="0"/>
              </a:rPr>
              <a:t>Police</a:t>
            </a:r>
          </a:p>
          <a:p>
            <a:pPr algn="ctr">
              <a:lnSpc>
                <a:spcPct val="142000"/>
              </a:lnSpc>
            </a:pPr>
            <a:r>
              <a:rPr lang="en-US" sz="1710" b="1" dirty="0">
                <a:latin typeface="Garamond" panose="02020404030301010803" pitchFamily="18" charset="0"/>
              </a:rPr>
              <a:t>Businesses</a:t>
            </a:r>
          </a:p>
          <a:p>
            <a:pPr algn="ctr">
              <a:lnSpc>
                <a:spcPct val="142000"/>
              </a:lnSpc>
            </a:pPr>
            <a:r>
              <a:rPr lang="en-US" sz="1710" b="1" dirty="0">
                <a:latin typeface="Garamond" panose="02020404030301010803" pitchFamily="18" charset="0"/>
              </a:rPr>
              <a:t>Churches &amp; Faith Orgs</a:t>
            </a:r>
          </a:p>
          <a:p>
            <a:pPr algn="ctr">
              <a:lnSpc>
                <a:spcPct val="142000"/>
              </a:lnSpc>
            </a:pPr>
            <a:r>
              <a:rPr lang="en-US" sz="1710" b="1" dirty="0">
                <a:latin typeface="Garamond" panose="02020404030301010803" pitchFamily="18" charset="0"/>
              </a:rPr>
              <a:t>Colleges &amp; Universities</a:t>
            </a:r>
          </a:p>
          <a:p>
            <a:pPr algn="ctr">
              <a:lnSpc>
                <a:spcPct val="142000"/>
              </a:lnSpc>
            </a:pPr>
            <a:r>
              <a:rPr lang="en-US" sz="1710" b="1" dirty="0">
                <a:latin typeface="Garamond" panose="02020404030301010803" pitchFamily="18" charset="0"/>
              </a:rPr>
              <a:t>Local Government</a:t>
            </a:r>
          </a:p>
          <a:p>
            <a:pPr algn="ctr">
              <a:lnSpc>
                <a:spcPct val="142000"/>
              </a:lnSpc>
            </a:pPr>
            <a:r>
              <a:rPr lang="en-US" sz="1710" b="1" dirty="0">
                <a:latin typeface="Garamond" panose="02020404030301010803" pitchFamily="18" charset="0"/>
              </a:rPr>
              <a:t>Local School Boards</a:t>
            </a:r>
          </a:p>
          <a:p>
            <a:pPr algn="ctr">
              <a:lnSpc>
                <a:spcPct val="142000"/>
              </a:lnSpc>
            </a:pPr>
            <a:r>
              <a:rPr lang="en-US" sz="1710" b="1" dirty="0">
                <a:latin typeface="Garamond" panose="02020404030301010803" pitchFamily="18" charset="0"/>
              </a:rPr>
              <a:t>State Government</a:t>
            </a:r>
          </a:p>
          <a:p>
            <a:pPr algn="ctr">
              <a:lnSpc>
                <a:spcPct val="142000"/>
              </a:lnSpc>
            </a:pPr>
            <a:r>
              <a:rPr lang="en-US" sz="1710" b="1" dirty="0">
                <a:latin typeface="Garamond" panose="02020404030301010803" pitchFamily="18" charset="0"/>
              </a:rPr>
              <a:t>Philanthropy</a:t>
            </a:r>
          </a:p>
          <a:p>
            <a:pPr algn="ctr">
              <a:lnSpc>
                <a:spcPct val="142000"/>
              </a:lnSpc>
            </a:pPr>
            <a:r>
              <a:rPr lang="en-US" sz="1710" b="1" dirty="0">
                <a:latin typeface="Garamond" panose="02020404030301010803" pitchFamily="18" charset="0"/>
              </a:rPr>
              <a:t>Federal Government</a:t>
            </a:r>
          </a:p>
        </p:txBody>
      </p:sp>
      <p:graphicFrame>
        <p:nvGraphicFramePr>
          <p:cNvPr id="3" name="Chart 2">
            <a:extLst>
              <a:ext uri="{FF2B5EF4-FFF2-40B4-BE49-F238E27FC236}">
                <a16:creationId xmlns:a16="http://schemas.microsoft.com/office/drawing/2014/main" id="{8615FEE9-B135-E141-BEBC-254C304C2F5D}"/>
              </a:ext>
            </a:extLst>
          </p:cNvPr>
          <p:cNvGraphicFramePr/>
          <p:nvPr>
            <p:extLst>
              <p:ext uri="{D42A27DB-BD31-4B8C-83A1-F6EECF244321}">
                <p14:modId xmlns:p14="http://schemas.microsoft.com/office/powerpoint/2010/main" val="104086305"/>
              </p:ext>
            </p:extLst>
          </p:nvPr>
        </p:nvGraphicFramePr>
        <p:xfrm>
          <a:off x="230885" y="1490619"/>
          <a:ext cx="2920068" cy="50706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25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prstGeom prst="rect">
            <a:avLst/>
          </a:prstGeom>
        </p:spPr>
        <p:txBody>
          <a:bodyPr>
            <a:normAutofit/>
          </a:bodyPr>
          <a:lstStyle>
            <a:lvl1pPr>
              <a:defRPr sz="3200" b="1">
                <a:latin typeface="Franklin Gothic Medium"/>
                <a:ea typeface="Franklin Gothic Medium"/>
                <a:cs typeface="Franklin Gothic Medium"/>
                <a:sym typeface="Franklin Gothic Medium"/>
              </a:defRPr>
            </a:lvl1pPr>
          </a:lstStyle>
          <a:p>
            <a:r>
              <a:rPr lang="en-US" sz="4400" dirty="0"/>
              <a:t>Trust in Institutions</a:t>
            </a:r>
            <a:endParaRPr sz="4400" dirty="0"/>
          </a:p>
        </p:txBody>
      </p:sp>
      <p:graphicFrame>
        <p:nvGraphicFramePr>
          <p:cNvPr id="5" name="Chart 4">
            <a:extLst>
              <a:ext uri="{FF2B5EF4-FFF2-40B4-BE49-F238E27FC236}">
                <a16:creationId xmlns:a16="http://schemas.microsoft.com/office/drawing/2014/main" id="{8248AAE7-00B8-430B-871C-B298352E0A31}"/>
              </a:ext>
            </a:extLst>
          </p:cNvPr>
          <p:cNvGraphicFramePr/>
          <p:nvPr>
            <p:extLst>
              <p:ext uri="{D42A27DB-BD31-4B8C-83A1-F6EECF244321}">
                <p14:modId xmlns:p14="http://schemas.microsoft.com/office/powerpoint/2010/main" val="131486468"/>
              </p:ext>
            </p:extLst>
          </p:nvPr>
        </p:nvGraphicFramePr>
        <p:xfrm>
          <a:off x="200526" y="1507957"/>
          <a:ext cx="8742947" cy="4939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1056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template" id="{17191CE3-E3BE-B343-A20B-4891FBD1DBB0}" vid="{7660F832-9EC7-4547-B55A-77556359CB27}"/>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370998BAA57E41A30479D176CFB5B4" ma:contentTypeVersion="12" ma:contentTypeDescription="Create a new document." ma:contentTypeScope="" ma:versionID="4b018b5b502bcfffe64dd758a7245518">
  <xsd:schema xmlns:xsd="http://www.w3.org/2001/XMLSchema" xmlns:xs="http://www.w3.org/2001/XMLSchema" xmlns:p="http://schemas.microsoft.com/office/2006/metadata/properties" xmlns:ns2="83355aa1-f690-46ff-9d7d-2336b64127cd" xmlns:ns3="16620591-7f3b-457e-9575-5f71dd531db5" xmlns:ns4="3d10a6a2-4221-4dd8-bbe4-240639d9b757" targetNamespace="http://schemas.microsoft.com/office/2006/metadata/properties" ma:root="true" ma:fieldsID="6bcbbab42ac38b1d5cc51dd739d44ac2" ns2:_="" ns3:_="" ns4:_="">
    <xsd:import namespace="83355aa1-f690-46ff-9d7d-2336b64127cd"/>
    <xsd:import namespace="16620591-7f3b-457e-9575-5f71dd531db5"/>
    <xsd:import namespace="3d10a6a2-4221-4dd8-bbe4-240639d9b757"/>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55aa1-f690-46ff-9d7d-2336b64127c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620591-7f3b-457e-9575-5f71dd531db5"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10a6a2-4221-4dd8-bbe4-240639d9b75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3762B8-63AF-42BC-9526-AE2CDFC8C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55aa1-f690-46ff-9d7d-2336b64127cd"/>
    <ds:schemaRef ds:uri="16620591-7f3b-457e-9575-5f71dd531db5"/>
    <ds:schemaRef ds:uri="3d10a6a2-4221-4dd8-bbe4-240639d9b7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ADAC7B-3536-4529-A2AA-346CF30D7C1A}">
  <ds:schemaRefs>
    <ds:schemaRef ds:uri="http://schemas.microsoft.com/sharepoint/v3/contenttype/forms"/>
  </ds:schemaRefs>
</ds:datastoreItem>
</file>

<file path=customXml/itemProps3.xml><?xml version="1.0" encoding="utf-8"?>
<ds:datastoreItem xmlns:ds="http://schemas.openxmlformats.org/officeDocument/2006/customXml" ds:itemID="{9CF8D623-BBD7-49A2-981A-77404F94B62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10102</TotalTime>
  <Words>1103</Words>
  <Application>Microsoft Macintosh PowerPoint</Application>
  <PresentationFormat>On-screen Show (4:3)</PresentationFormat>
  <Paragraphs>92</Paragraphs>
  <Slides>12</Slides>
  <Notes>10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vt:i4>
      </vt:variant>
    </vt:vector>
  </HeadingPairs>
  <TitlesOfParts>
    <vt:vector size="23" baseType="lpstr">
      <vt:lpstr>Arial</vt:lpstr>
      <vt:lpstr>Calibri</vt:lpstr>
      <vt:lpstr>Franklin Gothic Demi</vt:lpstr>
      <vt:lpstr>Franklin Gothic Medium</vt:lpstr>
      <vt:lpstr>Garamond</vt:lpstr>
      <vt:lpstr>Wingdings</vt:lpstr>
      <vt:lpstr>Office Theme</vt:lpstr>
      <vt:lpstr>2_Custom Design</vt:lpstr>
      <vt:lpstr>1_Custom Design</vt:lpstr>
      <vt:lpstr>Custom Design</vt:lpstr>
      <vt:lpstr>3_Custom Design</vt:lpstr>
      <vt:lpstr>Believe in the Good Public Perceptions Poll</vt:lpstr>
      <vt:lpstr>A Community That Believes in the Good</vt:lpstr>
      <vt:lpstr>Beliefs About Nonprofits</vt:lpstr>
      <vt:lpstr>Positive Perceptions of Nonprofits</vt:lpstr>
      <vt:lpstr>Belief in Nonprofit Efficiency</vt:lpstr>
      <vt:lpstr>Positive Changes in Beliefs</vt:lpstr>
      <vt:lpstr>Rates of Volunteering and Donating</vt:lpstr>
      <vt:lpstr>Trust in Institutions</vt:lpstr>
      <vt:lpstr>Trust in Institutions</vt:lpstr>
      <vt:lpstr>Looking Ahead</vt:lpstr>
      <vt:lpstr>Looking Ahead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Center of Northeast Florida    TITLE</dc:title>
  <dc:creator>Autumn Lee</dc:creator>
  <cp:lastModifiedBy>Deirdre Conner</cp:lastModifiedBy>
  <cp:revision>269</cp:revision>
  <dcterms:created xsi:type="dcterms:W3CDTF">2022-02-08T17:30:56Z</dcterms:created>
  <dcterms:modified xsi:type="dcterms:W3CDTF">2022-11-15T18:09:39Z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0x01010037370998BAA57E41A30479D176CFB5B4</vt:lpwstr>
  </property>
</Properties>
</file>